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3.xml"/>
  <Override ContentType="application/vnd.openxmlformats-officedocument.drawingml.chart+xml" PartName="/ppt/charts/chart2.xml"/>
  <Override ContentType="application/vnd.openxmlformats-officedocument.drawingml.chart+xml" PartName="/ppt/charts/chart4.xml"/>
  <Override ContentType="application/vnd.openxmlformats-officedocument.drawingml.chart+xml" PartName="/ppt/charts/chart1.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Lst>
  <p:sldSz cy="6858000" cx="12192000"/>
  <p:notesSz cx="6858000" cy="9144000"/>
  <p:embeddedFontLst>
    <p:embeddedFont>
      <p:font typeface="Roboto"/>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2" roundtripDataSignature="AMtx7miBzO9FZGVLhExX2nX6a/RPuV3wl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Roboto-regular.fntdata"/><Relationship Id="rId47" Type="http://schemas.openxmlformats.org/officeDocument/2006/relationships/slide" Target="slides/slide43.xml"/><Relationship Id="rId49" Type="http://schemas.openxmlformats.org/officeDocument/2006/relationships/font" Target="fonts/Roboto-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Roboto-boldItalic.fntdata"/><Relationship Id="rId50" Type="http://schemas.openxmlformats.org/officeDocument/2006/relationships/font" Target="fonts/Roboto-italic.fntdata"/><Relationship Id="rId52" Type="http://customschemas.google.com/relationships/presentationmetadata" Target="meta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20"/>
    </mc:Choice>
    <mc:Fallback>
      <c:style val="20"/>
    </mc:Fallback>
  </mc:AlternateContent>
  <c:chart>
    <c:autoTitleDeleted val="1"/>
    <c:plotArea>
      <c:layout/>
      <c:scatterChart>
        <c:scatterStyle val="lineMarker"/>
        <c:varyColors val="0"/>
        <c:ser>
          <c:idx val="0"/>
          <c:order val="0"/>
          <c:tx>
            <c:strRef>
              <c:f>Sheet1!$B$1</c:f>
              <c:strCache>
                <c:ptCount val="1"/>
                <c:pt idx="0">
                  <c:v>Y-Value 1</c:v>
                </c:pt>
              </c:strCache>
            </c:strRef>
          </c:tx>
          <c:spPr>
            <a:ln w="47625">
              <a:noFill/>
            </a:ln>
          </c:spPr>
          <c:xVal>
            <c:numRef>
              <c:f>Sheet1!$A$2:$A$12</c:f>
              <c:numCache>
                <c:formatCode>General</c:formatCode>
                <c:ptCount val="11"/>
                <c:pt idx="0">
                  <c:v>500</c:v>
                </c:pt>
                <c:pt idx="1">
                  <c:v>600</c:v>
                </c:pt>
                <c:pt idx="2">
                  <c:v>600</c:v>
                </c:pt>
                <c:pt idx="3">
                  <c:v>900</c:v>
                </c:pt>
                <c:pt idx="4">
                  <c:v>1000</c:v>
                </c:pt>
                <c:pt idx="5">
                  <c:v>1200</c:v>
                </c:pt>
                <c:pt idx="6">
                  <c:v>1400</c:v>
                </c:pt>
                <c:pt idx="7">
                  <c:v>1600</c:v>
                </c:pt>
                <c:pt idx="8">
                  <c:v>1700</c:v>
                </c:pt>
                <c:pt idx="9">
                  <c:v>1900</c:v>
                </c:pt>
                <c:pt idx="10">
                  <c:v>2200</c:v>
                </c:pt>
              </c:numCache>
            </c:numRef>
          </c:xVal>
          <c:yVal>
            <c:numRef>
              <c:f>Sheet1!$B$2:$B$12</c:f>
              <c:numCache>
                <c:formatCode>General</c:formatCode>
                <c:ptCount val="11"/>
                <c:pt idx="0">
                  <c:v>100</c:v>
                </c:pt>
                <c:pt idx="1">
                  <c:v>150</c:v>
                </c:pt>
                <c:pt idx="2">
                  <c:v>200</c:v>
                </c:pt>
                <c:pt idx="3">
                  <c:v>220</c:v>
                </c:pt>
                <c:pt idx="4">
                  <c:v>300</c:v>
                </c:pt>
                <c:pt idx="5">
                  <c:v>280</c:v>
                </c:pt>
                <c:pt idx="6">
                  <c:v>300</c:v>
                </c:pt>
                <c:pt idx="7">
                  <c:v>290</c:v>
                </c:pt>
                <c:pt idx="8">
                  <c:v>320</c:v>
                </c:pt>
                <c:pt idx="9">
                  <c:v>300</c:v>
                </c:pt>
                <c:pt idx="10">
                  <c:v>280</c:v>
                </c:pt>
              </c:numCache>
            </c:numRef>
          </c:yVal>
          <c:smooth val="0"/>
          <c:extLst>
            <c:ext xmlns:c16="http://schemas.microsoft.com/office/drawing/2014/chart" uri="{C3380CC4-5D6E-409C-BE32-E72D297353CC}">
              <c16:uniqueId val="{00000000-88A4-364C-95B1-537561B7EF4F}"/>
            </c:ext>
          </c:extLst>
        </c:ser>
        <c:dLbls>
          <c:showLegendKey val="0"/>
          <c:showVal val="0"/>
          <c:showCatName val="0"/>
          <c:showSerName val="0"/>
          <c:showPercent val="0"/>
          <c:showBubbleSize val="0"/>
        </c:dLbls>
        <c:axId val="-1816583504"/>
        <c:axId val="-1816287760"/>
      </c:scatterChart>
      <c:valAx>
        <c:axId val="-1816583504"/>
        <c:scaling>
          <c:orientation val="minMax"/>
          <c:max val="2500"/>
        </c:scaling>
        <c:delete val="0"/>
        <c:axPos val="b"/>
        <c:numFmt formatCode="General" sourceLinked="1"/>
        <c:majorTickMark val="out"/>
        <c:minorTickMark val="none"/>
        <c:tickLblPos val="nextTo"/>
        <c:crossAx val="-1816287760"/>
        <c:crosses val="autoZero"/>
        <c:crossBetween val="midCat"/>
      </c:valAx>
      <c:valAx>
        <c:axId val="-1816287760"/>
        <c:scaling>
          <c:orientation val="minMax"/>
          <c:max val="400"/>
        </c:scaling>
        <c:delete val="0"/>
        <c:axPos val="l"/>
        <c:numFmt formatCode="General" sourceLinked="1"/>
        <c:majorTickMark val="out"/>
        <c:minorTickMark val="none"/>
        <c:tickLblPos val="nextTo"/>
        <c:crossAx val="-1816583504"/>
        <c:crosses val="autoZero"/>
        <c:crossBetween val="midCat"/>
        <c:majorUnit val="100"/>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20"/>
    </mc:Choice>
    <mc:Fallback>
      <c:style val="20"/>
    </mc:Fallback>
  </mc:AlternateContent>
  <c:chart>
    <c:autoTitleDeleted val="1"/>
    <c:plotArea>
      <c:layout/>
      <c:scatterChart>
        <c:scatterStyle val="lineMarker"/>
        <c:varyColors val="0"/>
        <c:ser>
          <c:idx val="0"/>
          <c:order val="0"/>
          <c:tx>
            <c:strRef>
              <c:f>Sheet1!$B$1</c:f>
              <c:strCache>
                <c:ptCount val="1"/>
                <c:pt idx="0">
                  <c:v>Y-Value 1</c:v>
                </c:pt>
              </c:strCache>
            </c:strRef>
          </c:tx>
          <c:spPr>
            <a:ln w="47625">
              <a:noFill/>
            </a:ln>
          </c:spPr>
          <c:xVal>
            <c:numRef>
              <c:f>Sheet1!$A$2:$A$12</c:f>
              <c:numCache>
                <c:formatCode>General</c:formatCode>
                <c:ptCount val="11"/>
                <c:pt idx="0">
                  <c:v>500</c:v>
                </c:pt>
                <c:pt idx="1">
                  <c:v>600</c:v>
                </c:pt>
                <c:pt idx="2">
                  <c:v>600</c:v>
                </c:pt>
                <c:pt idx="3">
                  <c:v>900</c:v>
                </c:pt>
                <c:pt idx="4">
                  <c:v>1000</c:v>
                </c:pt>
                <c:pt idx="5">
                  <c:v>1200</c:v>
                </c:pt>
                <c:pt idx="6">
                  <c:v>1400</c:v>
                </c:pt>
                <c:pt idx="7">
                  <c:v>1600</c:v>
                </c:pt>
                <c:pt idx="8">
                  <c:v>1700</c:v>
                </c:pt>
                <c:pt idx="9">
                  <c:v>1900</c:v>
                </c:pt>
                <c:pt idx="10">
                  <c:v>2200</c:v>
                </c:pt>
              </c:numCache>
            </c:numRef>
          </c:xVal>
          <c:yVal>
            <c:numRef>
              <c:f>Sheet1!$B$2:$B$12</c:f>
              <c:numCache>
                <c:formatCode>General</c:formatCode>
                <c:ptCount val="11"/>
                <c:pt idx="0">
                  <c:v>100</c:v>
                </c:pt>
                <c:pt idx="1">
                  <c:v>150</c:v>
                </c:pt>
                <c:pt idx="2">
                  <c:v>200</c:v>
                </c:pt>
                <c:pt idx="3">
                  <c:v>220</c:v>
                </c:pt>
                <c:pt idx="4">
                  <c:v>300</c:v>
                </c:pt>
                <c:pt idx="5">
                  <c:v>280</c:v>
                </c:pt>
                <c:pt idx="6">
                  <c:v>300</c:v>
                </c:pt>
                <c:pt idx="7">
                  <c:v>290</c:v>
                </c:pt>
                <c:pt idx="8">
                  <c:v>320</c:v>
                </c:pt>
                <c:pt idx="9">
                  <c:v>300</c:v>
                </c:pt>
                <c:pt idx="10">
                  <c:v>280</c:v>
                </c:pt>
              </c:numCache>
            </c:numRef>
          </c:yVal>
          <c:smooth val="0"/>
          <c:extLst>
            <c:ext xmlns:c16="http://schemas.microsoft.com/office/drawing/2014/chart" uri="{C3380CC4-5D6E-409C-BE32-E72D297353CC}">
              <c16:uniqueId val="{00000000-5B6A-7D41-9E91-FB57921B68AB}"/>
            </c:ext>
          </c:extLst>
        </c:ser>
        <c:dLbls>
          <c:showLegendKey val="0"/>
          <c:showVal val="0"/>
          <c:showCatName val="0"/>
          <c:showSerName val="0"/>
          <c:showPercent val="0"/>
          <c:showBubbleSize val="0"/>
        </c:dLbls>
        <c:axId val="-1775886592"/>
        <c:axId val="-1775884272"/>
      </c:scatterChart>
      <c:valAx>
        <c:axId val="-1775886592"/>
        <c:scaling>
          <c:orientation val="minMax"/>
          <c:max val="2500"/>
          <c:min val="0"/>
        </c:scaling>
        <c:delete val="0"/>
        <c:axPos val="b"/>
        <c:numFmt formatCode="General" sourceLinked="1"/>
        <c:majorTickMark val="out"/>
        <c:minorTickMark val="none"/>
        <c:tickLblPos val="nextTo"/>
        <c:crossAx val="-1775884272"/>
        <c:crosses val="autoZero"/>
        <c:crossBetween val="midCat"/>
      </c:valAx>
      <c:valAx>
        <c:axId val="-1775884272"/>
        <c:scaling>
          <c:orientation val="minMax"/>
          <c:max val="1"/>
        </c:scaling>
        <c:delete val="0"/>
        <c:axPos val="l"/>
        <c:numFmt formatCode="General" sourceLinked="1"/>
        <c:majorTickMark val="out"/>
        <c:minorTickMark val="none"/>
        <c:tickLblPos val="nextTo"/>
        <c:crossAx val="-1775886592"/>
        <c:crosses val="autoZero"/>
        <c:crossBetween val="midCat"/>
        <c:majorUnit val="1"/>
      </c:valAx>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20"/>
    </mc:Choice>
    <mc:Fallback>
      <c:style val="20"/>
    </mc:Fallback>
  </mc:AlternateContent>
  <c:chart>
    <c:autoTitleDeleted val="1"/>
    <c:plotArea>
      <c:layout/>
      <c:scatterChart>
        <c:scatterStyle val="lineMarker"/>
        <c:varyColors val="0"/>
        <c:ser>
          <c:idx val="0"/>
          <c:order val="0"/>
          <c:tx>
            <c:strRef>
              <c:f>Sheet1!$B$1</c:f>
              <c:strCache>
                <c:ptCount val="1"/>
                <c:pt idx="0">
                  <c:v>Y-Value 1</c:v>
                </c:pt>
              </c:strCache>
            </c:strRef>
          </c:tx>
          <c:spPr>
            <a:ln w="47625">
              <a:noFill/>
            </a:ln>
          </c:spPr>
          <c:xVal>
            <c:numRef>
              <c:f>Sheet1!$A$2:$A$12</c:f>
              <c:numCache>
                <c:formatCode>General</c:formatCode>
                <c:ptCount val="11"/>
                <c:pt idx="0">
                  <c:v>500</c:v>
                </c:pt>
                <c:pt idx="1">
                  <c:v>600</c:v>
                </c:pt>
                <c:pt idx="2">
                  <c:v>600</c:v>
                </c:pt>
                <c:pt idx="3">
                  <c:v>900</c:v>
                </c:pt>
                <c:pt idx="4">
                  <c:v>1000</c:v>
                </c:pt>
                <c:pt idx="5">
                  <c:v>1200</c:v>
                </c:pt>
                <c:pt idx="6">
                  <c:v>1400</c:v>
                </c:pt>
                <c:pt idx="7">
                  <c:v>1600</c:v>
                </c:pt>
                <c:pt idx="8">
                  <c:v>1700</c:v>
                </c:pt>
                <c:pt idx="9">
                  <c:v>1900</c:v>
                </c:pt>
                <c:pt idx="10">
                  <c:v>2200</c:v>
                </c:pt>
              </c:numCache>
            </c:numRef>
          </c:xVal>
          <c:yVal>
            <c:numRef>
              <c:f>Sheet1!$B$2:$B$12</c:f>
              <c:numCache>
                <c:formatCode>General</c:formatCode>
                <c:ptCount val="11"/>
                <c:pt idx="0">
                  <c:v>100</c:v>
                </c:pt>
                <c:pt idx="1">
                  <c:v>150</c:v>
                </c:pt>
                <c:pt idx="2">
                  <c:v>200</c:v>
                </c:pt>
                <c:pt idx="3">
                  <c:v>220</c:v>
                </c:pt>
                <c:pt idx="4">
                  <c:v>300</c:v>
                </c:pt>
                <c:pt idx="5">
                  <c:v>280</c:v>
                </c:pt>
                <c:pt idx="6">
                  <c:v>300</c:v>
                </c:pt>
                <c:pt idx="7">
                  <c:v>290</c:v>
                </c:pt>
                <c:pt idx="8">
                  <c:v>320</c:v>
                </c:pt>
                <c:pt idx="9">
                  <c:v>300</c:v>
                </c:pt>
                <c:pt idx="10">
                  <c:v>280</c:v>
                </c:pt>
              </c:numCache>
            </c:numRef>
          </c:yVal>
          <c:smooth val="0"/>
          <c:extLst>
            <c:ext xmlns:c16="http://schemas.microsoft.com/office/drawing/2014/chart" uri="{C3380CC4-5D6E-409C-BE32-E72D297353CC}">
              <c16:uniqueId val="{00000000-7D52-BA4F-91BC-331316F79B45}"/>
            </c:ext>
          </c:extLst>
        </c:ser>
        <c:dLbls>
          <c:showLegendKey val="0"/>
          <c:showVal val="0"/>
          <c:showCatName val="0"/>
          <c:showSerName val="0"/>
          <c:showPercent val="0"/>
          <c:showBubbleSize val="0"/>
        </c:dLbls>
        <c:axId val="-1776159616"/>
        <c:axId val="-1776157296"/>
      </c:scatterChart>
      <c:valAx>
        <c:axId val="-1776159616"/>
        <c:scaling>
          <c:orientation val="minMax"/>
          <c:max val="2500"/>
          <c:min val="0"/>
        </c:scaling>
        <c:delete val="0"/>
        <c:axPos val="b"/>
        <c:numFmt formatCode="General" sourceLinked="1"/>
        <c:majorTickMark val="out"/>
        <c:minorTickMark val="none"/>
        <c:tickLblPos val="nextTo"/>
        <c:crossAx val="-1776157296"/>
        <c:crosses val="autoZero"/>
        <c:crossBetween val="midCat"/>
      </c:valAx>
      <c:valAx>
        <c:axId val="-1776157296"/>
        <c:scaling>
          <c:orientation val="minMax"/>
          <c:max val="1"/>
        </c:scaling>
        <c:delete val="1"/>
        <c:axPos val="l"/>
        <c:numFmt formatCode="General" sourceLinked="1"/>
        <c:majorTickMark val="out"/>
        <c:minorTickMark val="none"/>
        <c:tickLblPos val="nextTo"/>
        <c:crossAx val="-1776159616"/>
        <c:crosses val="autoZero"/>
        <c:crossBetween val="midCat"/>
        <c:majorUnit val="1"/>
      </c:valAx>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20"/>
    </mc:Choice>
    <mc:Fallback>
      <c:style val="20"/>
    </mc:Fallback>
  </mc:AlternateContent>
  <c:chart>
    <c:autoTitleDeleted val="1"/>
    <c:plotArea>
      <c:layout/>
      <c:scatterChart>
        <c:scatterStyle val="lineMarker"/>
        <c:varyColors val="0"/>
        <c:ser>
          <c:idx val="0"/>
          <c:order val="0"/>
          <c:tx>
            <c:strRef>
              <c:f>Sheet1!$B$1</c:f>
              <c:strCache>
                <c:ptCount val="1"/>
                <c:pt idx="0">
                  <c:v>Y-Value 1</c:v>
                </c:pt>
              </c:strCache>
            </c:strRef>
          </c:tx>
          <c:spPr>
            <a:ln w="47625">
              <a:noFill/>
            </a:ln>
          </c:spPr>
          <c:xVal>
            <c:numRef>
              <c:f>Sheet1!$A$2:$A$12</c:f>
              <c:numCache>
                <c:formatCode>General</c:formatCode>
                <c:ptCount val="11"/>
                <c:pt idx="0">
                  <c:v>500</c:v>
                </c:pt>
                <c:pt idx="1">
                  <c:v>600</c:v>
                </c:pt>
                <c:pt idx="2">
                  <c:v>600</c:v>
                </c:pt>
                <c:pt idx="3">
                  <c:v>900</c:v>
                </c:pt>
                <c:pt idx="4">
                  <c:v>1000</c:v>
                </c:pt>
                <c:pt idx="5">
                  <c:v>1200</c:v>
                </c:pt>
                <c:pt idx="6">
                  <c:v>1400</c:v>
                </c:pt>
                <c:pt idx="7">
                  <c:v>1600</c:v>
                </c:pt>
                <c:pt idx="8">
                  <c:v>1700</c:v>
                </c:pt>
                <c:pt idx="9">
                  <c:v>1900</c:v>
                </c:pt>
                <c:pt idx="10">
                  <c:v>2200</c:v>
                </c:pt>
              </c:numCache>
            </c:numRef>
          </c:xVal>
          <c:yVal>
            <c:numRef>
              <c:f>Sheet1!$B$2:$B$12</c:f>
              <c:numCache>
                <c:formatCode>General</c:formatCode>
                <c:ptCount val="11"/>
                <c:pt idx="0">
                  <c:v>100</c:v>
                </c:pt>
                <c:pt idx="1">
                  <c:v>150</c:v>
                </c:pt>
                <c:pt idx="2">
                  <c:v>200</c:v>
                </c:pt>
                <c:pt idx="3">
                  <c:v>220</c:v>
                </c:pt>
                <c:pt idx="4">
                  <c:v>300</c:v>
                </c:pt>
                <c:pt idx="5">
                  <c:v>280</c:v>
                </c:pt>
                <c:pt idx="6">
                  <c:v>300</c:v>
                </c:pt>
                <c:pt idx="7">
                  <c:v>290</c:v>
                </c:pt>
                <c:pt idx="8">
                  <c:v>320</c:v>
                </c:pt>
                <c:pt idx="9">
                  <c:v>300</c:v>
                </c:pt>
                <c:pt idx="10">
                  <c:v>280</c:v>
                </c:pt>
              </c:numCache>
            </c:numRef>
          </c:yVal>
          <c:smooth val="0"/>
          <c:extLst>
            <c:ext xmlns:c16="http://schemas.microsoft.com/office/drawing/2014/chart" uri="{C3380CC4-5D6E-409C-BE32-E72D297353CC}">
              <c16:uniqueId val="{00000000-F362-1946-8AD9-AEA0EEEE9EB2}"/>
            </c:ext>
          </c:extLst>
        </c:ser>
        <c:dLbls>
          <c:showLegendKey val="0"/>
          <c:showVal val="0"/>
          <c:showCatName val="0"/>
          <c:showSerName val="0"/>
          <c:showPercent val="0"/>
          <c:showBubbleSize val="0"/>
        </c:dLbls>
        <c:axId val="-1776130464"/>
        <c:axId val="-1776128416"/>
      </c:scatterChart>
      <c:valAx>
        <c:axId val="-1776130464"/>
        <c:scaling>
          <c:orientation val="minMax"/>
          <c:max val="2500"/>
          <c:min val="0"/>
        </c:scaling>
        <c:delete val="0"/>
        <c:axPos val="b"/>
        <c:numFmt formatCode="General" sourceLinked="1"/>
        <c:majorTickMark val="out"/>
        <c:minorTickMark val="none"/>
        <c:tickLblPos val="nextTo"/>
        <c:crossAx val="-1776128416"/>
        <c:crosses val="autoZero"/>
        <c:crossBetween val="midCat"/>
      </c:valAx>
      <c:valAx>
        <c:axId val="-1776128416"/>
        <c:scaling>
          <c:orientation val="minMax"/>
          <c:max val="90"/>
          <c:min val="10"/>
        </c:scaling>
        <c:delete val="0"/>
        <c:axPos val="l"/>
        <c:numFmt formatCode="General" sourceLinked="1"/>
        <c:majorTickMark val="out"/>
        <c:minorTickMark val="none"/>
        <c:tickLblPos val="nextTo"/>
        <c:crossAx val="-1776130464"/>
        <c:crosses val="autoZero"/>
        <c:crossBetween val="midCat"/>
        <c:majorUnit val="10"/>
      </c:valAx>
    </c:plotArea>
    <c:plotVisOnly val="1"/>
    <c:dispBlanksAs val="gap"/>
    <c:showDLblsOverMax val="0"/>
  </c:chart>
  <c:txPr>
    <a:bodyPr/>
    <a:lstStyle/>
    <a:p>
      <a:pPr>
        <a:defRPr sz="1800"/>
      </a:pPr>
      <a:endParaRPr lang="en-US"/>
    </a:p>
  </c:txPr>
  <c:externalData r:id="rId1">
    <c:autoUpdate val="0"/>
  </c:externalData>
</c:chartSpace>
</file>

<file path=ppt/media/image1.png>
</file>

<file path=ppt/media/image10.jpg>
</file>

<file path=ppt/media/image11.png>
</file>

<file path=ppt/media/image12.png>
</file>

<file path=ppt/media/image13.png>
</file>

<file path=ppt/media/image14.png>
</file>

<file path=ppt/media/image15.gif>
</file>

<file path=ppt/media/image16.jp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jpg>
</file>

<file path=ppt/media/image25.png>
</file>

<file path=ppt/media/image26.jpg>
</file>

<file path=ppt/media/image27.png>
</file>

<file path=ppt/media/image28.jpg>
</file>

<file path=ppt/media/image29.png>
</file>

<file path=ppt/media/image3.png>
</file>

<file path=ppt/media/image30.png>
</file>

<file path=ppt/media/image31.jpg>
</file>

<file path=ppt/media/image32.png>
</file>

<file path=ppt/media/image34.png>
</file>

<file path=ppt/media/image35.png>
</file>

<file path=ppt/media/image36.png>
</file>

<file path=ppt/media/image39.png>
</file>

<file path=ppt/media/image4.jpg>
</file>

<file path=ppt/media/image41.png>
</file>

<file path=ppt/media/image42.png>
</file>

<file path=ppt/media/image47.png>
</file>

<file path=ppt/media/image48.png>
</file>

<file path=ppt/media/image5.jpg>
</file>

<file path=ppt/media/image50.png>
</file>

<file path=ppt/media/image51.png>
</file>

<file path=ppt/media/image52.png>
</file>

<file path=ppt/media/image5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7" name="Google Shape;87;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 name="Google Shape;18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 name="Google Shape;198;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
        <p:nvSpPr>
          <p:cNvPr id="204" name="Google Shape;20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05" name="Google Shape;205;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7" name="Google Shape;237;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51" name="Google Shape;251;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
        <p:nvSpPr>
          <p:cNvPr id="280" name="Google Shape;280;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81" name="Google Shape;281;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
        <p:nvSpPr>
          <p:cNvPr id="289" name="Google Shape;289;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90" name="Google Shape;290;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9" name="Google Shape;299;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0" name="Google Shape;320;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5" name="Google Shape;335;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 name="Google Shape;350;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5" name="Google Shape;375;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7" name="Google Shape;387;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4" name="Google Shape;394;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8" name="Google Shape;408;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5" name="Google Shape;415;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1" name="Google Shape;441;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3" name="Google Shape;453;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 name="Google Shape;13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 name="Google Shape;14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4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4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8" name="Google Shape;18;p4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4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4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5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5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5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5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5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5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5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5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5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5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4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4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 name="Shape 32"/>
        <p:cNvGrpSpPr/>
        <p:nvPr/>
      </p:nvGrpSpPr>
      <p:grpSpPr>
        <a:xfrm>
          <a:off x="0" y="0"/>
          <a:ext cx="0" cy="0"/>
          <a:chOff x="0" y="0"/>
          <a:chExt cx="0" cy="0"/>
        </a:xfrm>
      </p:grpSpPr>
      <p:sp>
        <p:nvSpPr>
          <p:cNvPr id="33" name="Google Shape;33;p4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4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5" name="Google Shape;35;p4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4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4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4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49"/>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49"/>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4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4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4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5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50"/>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50"/>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50"/>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50"/>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5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5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5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5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5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5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5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5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5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5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5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5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5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53"/>
          <p:cNvSpPr/>
          <p:nvPr>
            <p:ph idx="2" type="pic"/>
          </p:nvPr>
        </p:nvSpPr>
        <p:spPr>
          <a:xfrm>
            <a:off x="5183188" y="987425"/>
            <a:ext cx="6172200" cy="4873625"/>
          </a:xfrm>
          <a:prstGeom prst="rect">
            <a:avLst/>
          </a:prstGeom>
          <a:noFill/>
          <a:ln>
            <a:noFill/>
          </a:ln>
        </p:spPr>
      </p:sp>
      <p:sp>
        <p:nvSpPr>
          <p:cNvPr id="68" name="Google Shape;68;p5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5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5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5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4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4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4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hyperlink" Target="http://grail.cs.washington.edu/projects/3DPersona/"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7.png"/><Relationship Id="rId4" Type="http://schemas.openxmlformats.org/officeDocument/2006/relationships/image" Target="../media/image9.png"/><Relationship Id="rId5" Type="http://schemas.openxmlformats.org/officeDocument/2006/relationships/hyperlink" Target="http://www.sonystyle.com/webapp/wcs/stores/servlet/ProductDisplay?catalogId=10551&amp;storeId=10151&amp;productId=8198552921665200469&amp;langId=-1"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jpg"/><Relationship Id="rId4" Type="http://schemas.openxmlformats.org/officeDocument/2006/relationships/image" Target="../media/image4.jpg"/><Relationship Id="rId5"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gif"/><Relationship Id="rId4" Type="http://schemas.openxmlformats.org/officeDocument/2006/relationships/hyperlink" Target="http://www.research.att.com/~yann" TargetMode="External"/><Relationship Id="rId5" Type="http://schemas.openxmlformats.org/officeDocument/2006/relationships/image" Target="../media/image13.png"/><Relationship Id="rId6" Type="http://schemas.openxmlformats.org/officeDocument/2006/relationships/hyperlink" Target="http://en.wikipedia.org/wiki/Automatic_number_plate_recognition"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en.wikipedia.org/wiki/Hawk-Eye" TargetMode="External"/><Relationship Id="rId4"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mailto:yyan34@iit.edu"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9.jpg"/><Relationship Id="rId4" Type="http://schemas.openxmlformats.org/officeDocument/2006/relationships/hyperlink" Target="http://www.tamaraberg.com/street2shop/"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hyperlink" Target="https://www.youtube.com/watch?v=8M_-lSYqACo&amp;feature=youtu.be"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s://grail.cs.washington.edu/rome/" TargetMode="External"/><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0.png"/><Relationship Id="rId4" Type="http://schemas.openxmlformats.org/officeDocument/2006/relationships/hyperlink" Target="http://www.cs.wustl.edu/~furukawa/papers/cvpr10.pdf"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2.png"/><Relationship Id="rId4" Type="http://schemas.openxmlformats.org/officeDocument/2006/relationships/hyperlink" Target="http://research.microsoft.com/en-us/um/redmond/projects/hyperlapse/"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4.jpg"/><Relationship Id="rId4" Type="http://schemas.openxmlformats.org/officeDocument/2006/relationships/hyperlink" Target="http://www.nytimes.com/2010/10/10/science/10google.html" TargetMode="External"/><Relationship Id="rId5" Type="http://schemas.openxmlformats.org/officeDocument/2006/relationships/hyperlink" Target="http://en.wikipedia.org/wiki/The_New_York_Times" TargetMode="External"/><Relationship Id="rId6" Type="http://schemas.openxmlformats.org/officeDocument/2006/relationships/hyperlink" Target="http://business.financialpost.com/2011/06/24/nevada-state-law-paves-the-way-for-driverless-cars/" TargetMode="External"/><Relationship Id="rId7" Type="http://schemas.openxmlformats.org/officeDocument/2006/relationships/hyperlink" Target="http://en.wikipedia.org/wiki/Financial_Post"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6.jpg"/><Relationship Id="rId4" Type="http://schemas.openxmlformats.org/officeDocument/2006/relationships/hyperlink" Target="http://www.ri.cmu.edu/pubs/pub_5719.html" TargetMode="External"/><Relationship Id="rId5" Type="http://schemas.openxmlformats.org/officeDocument/2006/relationships/hyperlink" Target="http://marsrovers.jpl.nasa.gov/gallery/images.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5.png"/><Relationship Id="rId4" Type="http://schemas.openxmlformats.org/officeDocument/2006/relationships/image" Target="../media/image21.png"/><Relationship Id="rId5" Type="http://schemas.openxmlformats.org/officeDocument/2006/relationships/hyperlink" Target="http://groups.csail.mit.edu/vision/medical-vision/surgery/surgical_navigation.html"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9.png"/><Relationship Id="rId4" Type="http://schemas.openxmlformats.org/officeDocument/2006/relationships/hyperlink" Target="http://homes.cs.washington.edu/~mayank/BiliCam.pdf"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2.png"/><Relationship Id="rId4" Type="http://schemas.openxmlformats.org/officeDocument/2006/relationships/hyperlink" Target="https://www.youtube.com/watch?v=S8dqqAoRNW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1.png"/><Relationship Id="rId5"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3.png"/><Relationship Id="rId4" Type="http://schemas.openxmlformats.org/officeDocument/2006/relationships/hyperlink" Target="http://people.csail.mit.edu/mrub/vidmag/"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3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8.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chart" Target="../charts/char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chart" Target="../charts/chart2.xml"/><Relationship Id="rId4" Type="http://schemas.openxmlformats.org/officeDocument/2006/relationships/chart" Target="../charts/char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chart" Target="../charts/char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6.png"/><Relationship Id="rId4" Type="http://schemas.openxmlformats.org/officeDocument/2006/relationships/image" Target="../media/image4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5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9.png"/><Relationship Id="rId4" Type="http://schemas.openxmlformats.org/officeDocument/2006/relationships/image" Target="../media/image5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51.png"/><Relationship Id="rId4" Type="http://schemas.openxmlformats.org/officeDocument/2006/relationships/image" Target="../media/image48.png"/><Relationship Id="rId5" Type="http://schemas.openxmlformats.org/officeDocument/2006/relationships/image" Target="../media/image4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machinelearningmastery.com/machine-learning-in-python-step-by-step/" TargetMode="External"/><Relationship Id="rId4" Type="http://schemas.openxmlformats.org/officeDocument/2006/relationships/hyperlink" Target="https://guides.github.com/activities/hello-world/" TargetMode="External"/><Relationship Id="rId5"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4.png"/><Relationship Id="rId4" Type="http://schemas.openxmlformats.org/officeDocument/2006/relationships/image" Target="../media/image8.jpg"/><Relationship Id="rId5"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
          <p:cNvSpPr txBox="1"/>
          <p:nvPr>
            <p:ph type="title"/>
          </p:nvPr>
        </p:nvSpPr>
        <p:spPr>
          <a:xfrm>
            <a:off x="2786004" y="2407811"/>
            <a:ext cx="5970549" cy="101611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888888"/>
              </a:buClr>
              <a:buSzPts val="3200"/>
              <a:buFont typeface="Calibri"/>
              <a:buNone/>
            </a:pPr>
            <a:r>
              <a:rPr lang="en-US" sz="3200">
                <a:solidFill>
                  <a:srgbClr val="888888"/>
                </a:solidFill>
                <a:latin typeface="Calibri"/>
                <a:ea typeface="Calibri"/>
                <a:cs typeface="Calibri"/>
                <a:sym typeface="Calibri"/>
              </a:rPr>
              <a:t>CS 584</a:t>
            </a:r>
            <a:br>
              <a:rPr lang="en-US" sz="3200">
                <a:solidFill>
                  <a:srgbClr val="888888"/>
                </a:solidFill>
                <a:latin typeface="Calibri"/>
                <a:ea typeface="Calibri"/>
                <a:cs typeface="Calibri"/>
                <a:sym typeface="Calibri"/>
              </a:rPr>
            </a:br>
            <a:r>
              <a:rPr lang="en-US" sz="3200">
                <a:solidFill>
                  <a:srgbClr val="888888"/>
                </a:solidFill>
                <a:latin typeface="Calibri"/>
                <a:ea typeface="Calibri"/>
                <a:cs typeface="Calibri"/>
                <a:sym typeface="Calibri"/>
              </a:rPr>
              <a:t>Machine Learning</a:t>
            </a:r>
            <a:endParaRPr/>
          </a:p>
        </p:txBody>
      </p:sp>
      <p:sp>
        <p:nvSpPr>
          <p:cNvPr id="90" name="Google Shape;90;p1"/>
          <p:cNvSpPr txBox="1"/>
          <p:nvPr>
            <p:ph idx="1" type="body"/>
          </p:nvPr>
        </p:nvSpPr>
        <p:spPr>
          <a:xfrm>
            <a:off x="4188271" y="4258412"/>
            <a:ext cx="3166017" cy="1016115"/>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888888"/>
              </a:buClr>
              <a:buSzPts val="2400"/>
              <a:buNone/>
            </a:pPr>
            <a:r>
              <a:rPr lang="en-US"/>
              <a:t>Instructor: Dr. Yan Yan</a:t>
            </a:r>
            <a:endParaRPr/>
          </a:p>
          <a:p>
            <a:pPr indent="0" lvl="0" marL="0" rtl="0" algn="ctr">
              <a:lnSpc>
                <a:spcPct val="90000"/>
              </a:lnSpc>
              <a:spcBef>
                <a:spcPts val="1000"/>
              </a:spcBef>
              <a:spcAft>
                <a:spcPts val="0"/>
              </a:spcAft>
              <a:buClr>
                <a:srgbClr val="888888"/>
              </a:buClr>
              <a:buSzPts val="2400"/>
              <a:buNone/>
            </a:pPr>
            <a:r>
              <a:rPr lang="en-US"/>
              <a:t>Email: yyan34@iit.edu</a:t>
            </a:r>
            <a:endParaRPr/>
          </a:p>
        </p:txBody>
      </p:sp>
      <p:sp>
        <p:nvSpPr>
          <p:cNvPr id="91" name="Google Shape;91;p1"/>
          <p:cNvSpPr txBox="1"/>
          <p:nvPr>
            <p:ph idx="12" type="sldNum"/>
          </p:nvPr>
        </p:nvSpPr>
        <p:spPr>
          <a:xfrm>
            <a:off x="9372600" y="6492876"/>
            <a:ext cx="1261533"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200" u="none" cap="none" strike="noStrike">
                <a:solidFill>
                  <a:srgbClr val="888888"/>
                </a:solidFill>
                <a:latin typeface="Calibri"/>
                <a:ea typeface="Calibri"/>
                <a:cs typeface="Calibri"/>
                <a:sym typeface="Calibri"/>
              </a:rPr>
              <a:t>‹#›</a:t>
            </a:fld>
            <a:endParaRPr b="0" i="0" sz="1200" u="none" cap="none" strike="noStrike">
              <a:solidFill>
                <a:srgbClr val="888888"/>
              </a:solidFill>
              <a:latin typeface="Calibri"/>
              <a:ea typeface="Calibri"/>
              <a:cs typeface="Calibri"/>
              <a:sym typeface="Calibri"/>
            </a:endParaRPr>
          </a:p>
        </p:txBody>
      </p:sp>
      <p:pic>
        <p:nvPicPr>
          <p:cNvPr descr="Shape&#10;&#10;Description automatically generated with medium confidence" id="92" name="Google Shape;92;p1"/>
          <p:cNvPicPr preferRelativeResize="0"/>
          <p:nvPr/>
        </p:nvPicPr>
        <p:blipFill rotWithShape="1">
          <a:blip r:embed="rId3">
            <a:alphaModFix/>
          </a:blip>
          <a:srcRect b="0" l="0" r="0" t="0"/>
          <a:stretch/>
        </p:blipFill>
        <p:spPr>
          <a:xfrm>
            <a:off x="420261" y="262443"/>
            <a:ext cx="4348163" cy="9618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Face detection</a:t>
            </a:r>
            <a:endParaRPr/>
          </a:p>
        </p:txBody>
      </p:sp>
      <p:pic>
        <p:nvPicPr>
          <p:cNvPr descr="tested_485" id="159" name="Google Shape;159;p10"/>
          <p:cNvPicPr preferRelativeResize="0"/>
          <p:nvPr/>
        </p:nvPicPr>
        <p:blipFill rotWithShape="1">
          <a:blip r:embed="rId3">
            <a:alphaModFix/>
          </a:blip>
          <a:srcRect b="0" l="0" r="0" t="0"/>
          <a:stretch/>
        </p:blipFill>
        <p:spPr>
          <a:xfrm>
            <a:off x="4648201" y="1752600"/>
            <a:ext cx="3800187" cy="2858234"/>
          </a:xfrm>
          <a:prstGeom prst="rect">
            <a:avLst/>
          </a:prstGeom>
          <a:noFill/>
          <a:ln>
            <a:noFill/>
          </a:ln>
        </p:spPr>
      </p:pic>
      <p:sp>
        <p:nvSpPr>
          <p:cNvPr id="160" name="Google Shape;160;p10"/>
          <p:cNvSpPr/>
          <p:nvPr/>
        </p:nvSpPr>
        <p:spPr>
          <a:xfrm>
            <a:off x="8229600" y="6400800"/>
            <a:ext cx="211418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Slide credit: Steve Seitz</a:t>
            </a:r>
            <a:endParaRPr sz="1600">
              <a:solidFill>
                <a:schemeClr val="dk1"/>
              </a:solidFill>
              <a:latin typeface="Calibri"/>
              <a:ea typeface="Calibri"/>
              <a:cs typeface="Calibri"/>
              <a:sym typeface="Calibri"/>
            </a:endParaRPr>
          </a:p>
        </p:txBody>
      </p:sp>
      <p:sp>
        <p:nvSpPr>
          <p:cNvPr id="161" name="Google Shape;161;p10"/>
          <p:cNvSpPr/>
          <p:nvPr/>
        </p:nvSpPr>
        <p:spPr>
          <a:xfrm>
            <a:off x="3124200" y="4648201"/>
            <a:ext cx="7543800" cy="113877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7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700">
              <a:solidFill>
                <a:schemeClr val="dk1"/>
              </a:solidFill>
              <a:latin typeface="Calibri"/>
              <a:ea typeface="Calibri"/>
              <a:cs typeface="Calibri"/>
              <a:sym typeface="Calibri"/>
            </a:endParaRPr>
          </a:p>
          <a:p>
            <a:pPr indent="0" lvl="0" marL="0" marR="0" rtl="0" algn="l">
              <a:spcBef>
                <a:spcPts val="0"/>
              </a:spcBef>
              <a:spcAft>
                <a:spcPts val="0"/>
              </a:spcAft>
              <a:buNone/>
            </a:pPr>
            <a:r>
              <a:rPr lang="en-US" sz="1700">
                <a:solidFill>
                  <a:schemeClr val="dk1"/>
                </a:solidFill>
                <a:latin typeface="Calibri"/>
                <a:ea typeface="Calibri"/>
                <a:cs typeface="Calibri"/>
                <a:sym typeface="Calibri"/>
              </a:rPr>
              <a:t>Most digital cameras and smart phones detect faces - Canon, Sony, Fuji, …</a:t>
            </a:r>
            <a:endParaRPr/>
          </a:p>
          <a:p>
            <a:pPr indent="0" lvl="0" marL="0" marR="0" rtl="0" algn="l">
              <a:spcBef>
                <a:spcPts val="0"/>
              </a:spcBef>
              <a:spcAft>
                <a:spcPts val="0"/>
              </a:spcAft>
              <a:buNone/>
            </a:pPr>
            <a:r>
              <a:rPr lang="en-US" sz="1700">
                <a:solidFill>
                  <a:schemeClr val="dk1"/>
                </a:solidFill>
                <a:latin typeface="Calibri"/>
                <a:ea typeface="Calibri"/>
                <a:cs typeface="Calibri"/>
                <a:sym typeface="Calibri"/>
              </a:rPr>
              <a:t>For smart focus, exposure compensation, and cropping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Face recognition</a:t>
            </a:r>
            <a:endParaRPr/>
          </a:p>
        </p:txBody>
      </p:sp>
      <p:pic>
        <p:nvPicPr>
          <p:cNvPr descr="https://vtldesign.com/wp-content/uploads/2011/06/Picture-5.png" id="167" name="Google Shape;167;p11"/>
          <p:cNvPicPr preferRelativeResize="0"/>
          <p:nvPr/>
        </p:nvPicPr>
        <p:blipFill rotWithShape="1">
          <a:blip r:embed="rId3">
            <a:alphaModFix/>
          </a:blip>
          <a:srcRect b="0" l="0" r="0" t="0"/>
          <a:stretch/>
        </p:blipFill>
        <p:spPr>
          <a:xfrm>
            <a:off x="3429000" y="2362201"/>
            <a:ext cx="6534150" cy="2337239"/>
          </a:xfrm>
          <a:prstGeom prst="rect">
            <a:avLst/>
          </a:prstGeom>
          <a:noFill/>
          <a:ln>
            <a:noFill/>
          </a:ln>
        </p:spPr>
      </p:pic>
      <p:sp>
        <p:nvSpPr>
          <p:cNvPr id="168" name="Google Shape;168;p11"/>
          <p:cNvSpPr/>
          <p:nvPr/>
        </p:nvSpPr>
        <p:spPr>
          <a:xfrm>
            <a:off x="4741759" y="5715300"/>
            <a:ext cx="402124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libri"/>
                <a:ea typeface="Calibri"/>
                <a:cs typeface="Calibri"/>
                <a:sym typeface="Calibri"/>
              </a:rPr>
              <a:t>Facebook face auto-tagging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12"/>
          <p:cNvPicPr preferRelativeResize="0"/>
          <p:nvPr/>
        </p:nvPicPr>
        <p:blipFill rotWithShape="1">
          <a:blip r:embed="rId3">
            <a:alphaModFix/>
          </a:blip>
          <a:srcRect b="0" l="0" r="0" t="0"/>
          <a:stretch/>
        </p:blipFill>
        <p:spPr>
          <a:xfrm>
            <a:off x="4267201" y="1600201"/>
            <a:ext cx="4970297" cy="3727723"/>
          </a:xfrm>
          <a:prstGeom prst="rect">
            <a:avLst/>
          </a:prstGeom>
          <a:noFill/>
          <a:ln>
            <a:noFill/>
          </a:ln>
        </p:spPr>
      </p:pic>
      <p:sp>
        <p:nvSpPr>
          <p:cNvPr id="174" name="Google Shape;174;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Face Landmark Alignment</a:t>
            </a:r>
            <a:endParaRPr/>
          </a:p>
        </p:txBody>
      </p:sp>
      <p:sp>
        <p:nvSpPr>
          <p:cNvPr id="175" name="Google Shape;175;p12"/>
          <p:cNvSpPr/>
          <p:nvPr/>
        </p:nvSpPr>
        <p:spPr>
          <a:xfrm>
            <a:off x="3352800" y="5943600"/>
            <a:ext cx="708660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u="sng">
                <a:solidFill>
                  <a:schemeClr val="dk1"/>
                </a:solidFill>
                <a:latin typeface="Calibri"/>
                <a:ea typeface="Calibri"/>
                <a:cs typeface="Calibri"/>
                <a:sym typeface="Calibri"/>
                <a:hlinkClick r:id="rId4">
                  <a:extLst>
                    <a:ext uri="{A12FA001-AC4F-418D-AE19-62706E023703}">
                      <ahyp:hlinkClr val="tx"/>
                    </a:ext>
                  </a:extLst>
                </a:hlinkClick>
              </a:rPr>
              <a:t>What Makes Tom Hanks Look Like Tom Hanks ICCV 2015</a:t>
            </a:r>
            <a:endParaRPr sz="20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5000"/>
                                        <p:tgtEl>
                                          <p:spTgt spid="1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Smile Detection</a:t>
            </a:r>
            <a:endParaRPr/>
          </a:p>
        </p:txBody>
      </p:sp>
      <p:pic>
        <p:nvPicPr>
          <p:cNvPr id="181" name="Google Shape;181;p13"/>
          <p:cNvPicPr preferRelativeResize="0"/>
          <p:nvPr/>
        </p:nvPicPr>
        <p:blipFill rotWithShape="1">
          <a:blip r:embed="rId3">
            <a:alphaModFix/>
          </a:blip>
          <a:srcRect b="0" l="0" r="0" t="0"/>
          <a:stretch/>
        </p:blipFill>
        <p:spPr>
          <a:xfrm>
            <a:off x="4114800" y="2590801"/>
            <a:ext cx="5582840" cy="3240087"/>
          </a:xfrm>
          <a:prstGeom prst="rect">
            <a:avLst/>
          </a:prstGeom>
          <a:noFill/>
          <a:ln>
            <a:noFill/>
          </a:ln>
        </p:spPr>
      </p:pic>
      <p:pic>
        <p:nvPicPr>
          <p:cNvPr id="182" name="Google Shape;182;p13"/>
          <p:cNvPicPr preferRelativeResize="0"/>
          <p:nvPr/>
        </p:nvPicPr>
        <p:blipFill rotWithShape="1">
          <a:blip r:embed="rId4">
            <a:alphaModFix/>
          </a:blip>
          <a:srcRect b="0" l="0" r="0" t="0"/>
          <a:stretch/>
        </p:blipFill>
        <p:spPr>
          <a:xfrm>
            <a:off x="4114800" y="1600201"/>
            <a:ext cx="5600700" cy="1050925"/>
          </a:xfrm>
          <a:prstGeom prst="rect">
            <a:avLst/>
          </a:prstGeom>
          <a:noFill/>
          <a:ln>
            <a:noFill/>
          </a:ln>
        </p:spPr>
      </p:pic>
      <p:sp>
        <p:nvSpPr>
          <p:cNvPr id="183" name="Google Shape;183;p13"/>
          <p:cNvSpPr/>
          <p:nvPr/>
        </p:nvSpPr>
        <p:spPr>
          <a:xfrm>
            <a:off x="4343400" y="5867400"/>
            <a:ext cx="5115696" cy="40011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2000" u="sng">
                <a:solidFill>
                  <a:schemeClr val="dk1"/>
                </a:solidFill>
                <a:latin typeface="Arial"/>
                <a:ea typeface="Arial"/>
                <a:cs typeface="Arial"/>
                <a:sym typeface="Arial"/>
                <a:hlinkClick r:id="rId5">
                  <a:extLst>
                    <a:ext uri="{A12FA001-AC4F-418D-AE19-62706E023703}">
                      <ahyp:hlinkClr val="tx"/>
                    </a:ext>
                  </a:extLst>
                </a:hlinkClick>
              </a:rPr>
              <a:t>Sony Cyber-shot® T70 Digital Still Camera </a:t>
            </a:r>
            <a:endParaRPr sz="2000">
              <a:solidFill>
                <a:schemeClr val="dk1"/>
              </a:solidFill>
              <a:latin typeface="Arial"/>
              <a:ea typeface="Arial"/>
              <a:cs typeface="Arial"/>
              <a:sym typeface="Arial"/>
            </a:endParaRPr>
          </a:p>
        </p:txBody>
      </p:sp>
      <p:sp>
        <p:nvSpPr>
          <p:cNvPr id="184" name="Google Shape;184;p13"/>
          <p:cNvSpPr/>
          <p:nvPr/>
        </p:nvSpPr>
        <p:spPr>
          <a:xfrm>
            <a:off x="8229600" y="6519446"/>
            <a:ext cx="211418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Slide credit: Steve Seitz</a:t>
            </a:r>
            <a:endParaRPr sz="16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4"/>
          <p:cNvSpPr txBox="1"/>
          <p:nvPr>
            <p:ph idx="1" type="body"/>
          </p:nvPr>
        </p:nvSpPr>
        <p:spPr>
          <a:xfrm>
            <a:off x="2152650" y="1326631"/>
            <a:ext cx="7886700" cy="4850333"/>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p:txBody>
      </p:sp>
      <p:sp>
        <p:nvSpPr>
          <p:cNvPr id="190" name="Google Shape;190;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Vision-based Biometrics</a:t>
            </a:r>
            <a:endParaRPr/>
          </a:p>
        </p:txBody>
      </p:sp>
      <p:pic>
        <p:nvPicPr>
          <p:cNvPr descr="youngProcessedR" id="191" name="Google Shape;191;p14"/>
          <p:cNvPicPr preferRelativeResize="0"/>
          <p:nvPr/>
        </p:nvPicPr>
        <p:blipFill rotWithShape="1">
          <a:blip r:embed="rId3">
            <a:alphaModFix/>
          </a:blip>
          <a:srcRect b="0" l="0" r="0" t="0"/>
          <a:stretch/>
        </p:blipFill>
        <p:spPr>
          <a:xfrm>
            <a:off x="3952373" y="4191000"/>
            <a:ext cx="2343150" cy="2343150"/>
          </a:xfrm>
          <a:prstGeom prst="rect">
            <a:avLst/>
          </a:prstGeom>
          <a:noFill/>
          <a:ln>
            <a:noFill/>
          </a:ln>
        </p:spPr>
      </p:pic>
      <p:pic>
        <p:nvPicPr>
          <p:cNvPr descr="matched2002_R" id="192" name="Google Shape;192;p14"/>
          <p:cNvPicPr preferRelativeResize="0"/>
          <p:nvPr/>
        </p:nvPicPr>
        <p:blipFill rotWithShape="1">
          <a:blip r:embed="rId4">
            <a:alphaModFix/>
          </a:blip>
          <a:srcRect b="0" l="0" r="0" t="0"/>
          <a:stretch/>
        </p:blipFill>
        <p:spPr>
          <a:xfrm>
            <a:off x="6781800" y="4191000"/>
            <a:ext cx="2343150" cy="2343150"/>
          </a:xfrm>
          <a:prstGeom prst="rect">
            <a:avLst/>
          </a:prstGeom>
          <a:noFill/>
          <a:ln>
            <a:noFill/>
          </a:ln>
        </p:spPr>
      </p:pic>
      <p:pic>
        <p:nvPicPr>
          <p:cNvPr descr="afghanportraits" id="193" name="Google Shape;193;p14"/>
          <p:cNvPicPr preferRelativeResize="0"/>
          <p:nvPr/>
        </p:nvPicPr>
        <p:blipFill rotWithShape="1">
          <a:blip r:embed="rId5">
            <a:alphaModFix/>
          </a:blip>
          <a:srcRect b="0" l="0" r="0" t="0"/>
          <a:stretch/>
        </p:blipFill>
        <p:spPr>
          <a:xfrm>
            <a:off x="5334000" y="1447800"/>
            <a:ext cx="2571750" cy="2260538"/>
          </a:xfrm>
          <a:prstGeom prst="rect">
            <a:avLst/>
          </a:prstGeom>
          <a:noFill/>
          <a:ln>
            <a:noFill/>
          </a:ln>
        </p:spPr>
      </p:pic>
      <p:sp>
        <p:nvSpPr>
          <p:cNvPr id="194" name="Google Shape;194;p14"/>
          <p:cNvSpPr/>
          <p:nvPr/>
        </p:nvSpPr>
        <p:spPr>
          <a:xfrm>
            <a:off x="3585114" y="3736700"/>
            <a:ext cx="6498236" cy="338554"/>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1600">
                <a:solidFill>
                  <a:schemeClr val="dk1"/>
                </a:solidFill>
                <a:latin typeface="Arial"/>
                <a:ea typeface="Arial"/>
                <a:cs typeface="Arial"/>
                <a:sym typeface="Arial"/>
              </a:rPr>
              <a:t>“</a:t>
            </a:r>
            <a:r>
              <a:rPr i="1" lang="en-US" sz="1600">
                <a:solidFill>
                  <a:schemeClr val="dk1"/>
                </a:solidFill>
                <a:latin typeface="Arial"/>
                <a:ea typeface="Arial"/>
                <a:cs typeface="Arial"/>
                <a:sym typeface="Arial"/>
              </a:rPr>
              <a:t>How the Afghan Girl was Identified by Her Iris Patterns</a:t>
            </a:r>
            <a:r>
              <a:rPr lang="en-US" sz="1600">
                <a:solidFill>
                  <a:schemeClr val="dk1"/>
                </a:solidFill>
                <a:latin typeface="Arial"/>
                <a:ea typeface="Arial"/>
                <a:cs typeface="Arial"/>
                <a:sym typeface="Arial"/>
              </a:rPr>
              <a:t>”</a:t>
            </a:r>
            <a:endParaRPr/>
          </a:p>
        </p:txBody>
      </p:sp>
      <p:sp>
        <p:nvSpPr>
          <p:cNvPr id="195" name="Google Shape;195;p14"/>
          <p:cNvSpPr/>
          <p:nvPr/>
        </p:nvSpPr>
        <p:spPr>
          <a:xfrm>
            <a:off x="8382000" y="6519446"/>
            <a:ext cx="211418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Slide credit: Steve Seitz</a:t>
            </a:r>
            <a:endParaRPr sz="1600">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5"/>
          <p:cNvSpPr txBox="1"/>
          <p:nvPr>
            <p:ph type="title"/>
          </p:nvPr>
        </p:nvSpPr>
        <p:spPr>
          <a:xfrm>
            <a:off x="2286000" y="228601"/>
            <a:ext cx="78867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Vision-based Biometrics</a:t>
            </a:r>
            <a:endParaRPr/>
          </a:p>
        </p:txBody>
      </p:sp>
      <p:pic>
        <p:nvPicPr>
          <p:cNvPr id="201" name="Google Shape;201;p15"/>
          <p:cNvPicPr preferRelativeResize="0"/>
          <p:nvPr/>
        </p:nvPicPr>
        <p:blipFill rotWithShape="1">
          <a:blip r:embed="rId3">
            <a:alphaModFix/>
          </a:blip>
          <a:srcRect b="0" l="0" r="0" t="0"/>
          <a:stretch/>
        </p:blipFill>
        <p:spPr>
          <a:xfrm>
            <a:off x="3581400" y="1524000"/>
            <a:ext cx="5220174" cy="474756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Optical Character Recognition (OCR)</a:t>
            </a:r>
            <a:endParaRPr/>
          </a:p>
        </p:txBody>
      </p:sp>
      <p:pic>
        <p:nvPicPr>
          <p:cNvPr descr="asamples" id="208" name="Google Shape;208;p16"/>
          <p:cNvPicPr preferRelativeResize="0"/>
          <p:nvPr/>
        </p:nvPicPr>
        <p:blipFill rotWithShape="1">
          <a:blip r:embed="rId3">
            <a:alphaModFix/>
          </a:blip>
          <a:srcRect b="0" l="0" r="0" t="0"/>
          <a:stretch/>
        </p:blipFill>
        <p:spPr>
          <a:xfrm>
            <a:off x="3276600" y="2819401"/>
            <a:ext cx="2803292" cy="2336077"/>
          </a:xfrm>
          <a:prstGeom prst="rect">
            <a:avLst/>
          </a:prstGeom>
          <a:noFill/>
          <a:ln>
            <a:noFill/>
          </a:ln>
        </p:spPr>
      </p:pic>
      <p:sp>
        <p:nvSpPr>
          <p:cNvPr id="209" name="Google Shape;209;p16"/>
          <p:cNvSpPr txBox="1"/>
          <p:nvPr/>
        </p:nvSpPr>
        <p:spPr>
          <a:xfrm>
            <a:off x="3248645" y="5181600"/>
            <a:ext cx="2993691" cy="55399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600">
                <a:solidFill>
                  <a:schemeClr val="dk1"/>
                </a:solidFill>
                <a:latin typeface="Arial"/>
                <a:ea typeface="Arial"/>
                <a:cs typeface="Arial"/>
                <a:sym typeface="Arial"/>
              </a:rPr>
              <a:t>Digit recognition, AT&amp;T labs</a:t>
            </a:r>
            <a:endParaRPr/>
          </a:p>
          <a:p>
            <a:pPr indent="0" lvl="0" marL="0" marR="0" rtl="0" algn="ctr">
              <a:spcBef>
                <a:spcPts val="0"/>
              </a:spcBef>
              <a:spcAft>
                <a:spcPts val="0"/>
              </a:spcAft>
              <a:buNone/>
            </a:pPr>
            <a:r>
              <a:rPr lang="en-US" sz="1400" u="sng">
                <a:solidFill>
                  <a:schemeClr val="dk1"/>
                </a:solidFill>
                <a:latin typeface="Arial"/>
                <a:ea typeface="Arial"/>
                <a:cs typeface="Arial"/>
                <a:sym typeface="Arial"/>
                <a:hlinkClick r:id="rId4">
                  <a:extLst>
                    <a:ext uri="{A12FA001-AC4F-418D-AE19-62706E023703}">
                      <ahyp:hlinkClr val="tx"/>
                    </a:ext>
                  </a:extLst>
                </a:hlinkClick>
              </a:rPr>
              <a:t>http://www.research.att.com/~yann</a:t>
            </a:r>
            <a:endParaRPr sz="1400">
              <a:solidFill>
                <a:schemeClr val="dk1"/>
              </a:solidFill>
              <a:latin typeface="Arial"/>
              <a:ea typeface="Arial"/>
              <a:cs typeface="Arial"/>
              <a:sym typeface="Arial"/>
            </a:endParaRPr>
          </a:p>
        </p:txBody>
      </p:sp>
      <p:pic>
        <p:nvPicPr>
          <p:cNvPr descr="California_license_plate_ANPR" id="210" name="Google Shape;210;p16"/>
          <p:cNvPicPr preferRelativeResize="0"/>
          <p:nvPr/>
        </p:nvPicPr>
        <p:blipFill rotWithShape="1">
          <a:blip r:embed="rId5">
            <a:alphaModFix/>
          </a:blip>
          <a:srcRect b="0" l="0" r="0" t="0"/>
          <a:stretch/>
        </p:blipFill>
        <p:spPr>
          <a:xfrm>
            <a:off x="7467601" y="2819400"/>
            <a:ext cx="2245257" cy="2308952"/>
          </a:xfrm>
          <a:prstGeom prst="rect">
            <a:avLst/>
          </a:prstGeom>
          <a:noFill/>
          <a:ln>
            <a:noFill/>
          </a:ln>
        </p:spPr>
      </p:pic>
      <p:sp>
        <p:nvSpPr>
          <p:cNvPr id="211" name="Google Shape;211;p16"/>
          <p:cNvSpPr txBox="1"/>
          <p:nvPr/>
        </p:nvSpPr>
        <p:spPr>
          <a:xfrm>
            <a:off x="6095040" y="5181600"/>
            <a:ext cx="4572961" cy="52322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600">
                <a:solidFill>
                  <a:schemeClr val="dk1"/>
                </a:solidFill>
                <a:latin typeface="Arial"/>
                <a:ea typeface="Arial"/>
                <a:cs typeface="Arial"/>
                <a:sym typeface="Arial"/>
              </a:rPr>
              <a:t>License plate readers</a:t>
            </a:r>
            <a:endParaRPr/>
          </a:p>
          <a:p>
            <a:pPr indent="0" lvl="0" marL="0" marR="0" rtl="0" algn="ctr">
              <a:spcBef>
                <a:spcPts val="0"/>
              </a:spcBef>
              <a:spcAft>
                <a:spcPts val="0"/>
              </a:spcAft>
              <a:buNone/>
            </a:pPr>
            <a:r>
              <a:rPr lang="en-US" sz="1200" u="sng">
                <a:solidFill>
                  <a:schemeClr val="dk1"/>
                </a:solidFill>
                <a:latin typeface="Arial"/>
                <a:ea typeface="Arial"/>
                <a:cs typeface="Arial"/>
                <a:sym typeface="Arial"/>
                <a:hlinkClick r:id="rId6">
                  <a:extLst>
                    <a:ext uri="{A12FA001-AC4F-418D-AE19-62706E023703}">
                      <ahyp:hlinkClr val="tx"/>
                    </a:ext>
                  </a:extLst>
                </a:hlinkClick>
              </a:rPr>
              <a:t>http://en.wikipedia.org/wiki/Automatic_number_plate_recognition</a:t>
            </a:r>
            <a:endParaRPr sz="1200">
              <a:solidFill>
                <a:schemeClr val="dk1"/>
              </a:solidFill>
              <a:latin typeface="Arial"/>
              <a:ea typeface="Arial"/>
              <a:cs typeface="Arial"/>
              <a:sym typeface="Arial"/>
            </a:endParaRPr>
          </a:p>
        </p:txBody>
      </p:sp>
      <p:sp>
        <p:nvSpPr>
          <p:cNvPr id="212" name="Google Shape;212;p16"/>
          <p:cNvSpPr/>
          <p:nvPr/>
        </p:nvSpPr>
        <p:spPr>
          <a:xfrm>
            <a:off x="3048000" y="1524000"/>
            <a:ext cx="7543800" cy="735586"/>
          </a:xfrm>
          <a:prstGeom prst="rect">
            <a:avLst/>
          </a:prstGeom>
          <a:noFill/>
          <a:ln>
            <a:noFill/>
          </a:ln>
        </p:spPr>
        <p:txBody>
          <a:bodyPr anchorCtr="0" anchor="t" bIns="45700" lIns="91425" spcFirstLastPara="1" rIns="91425" wrap="square" tIns="45700">
            <a:spAutoFit/>
          </a:bodyPr>
          <a:lstStyle/>
          <a:p>
            <a:pPr indent="-457200" lvl="0" marL="457200" marR="0" rtl="0" algn="l">
              <a:spcBef>
                <a:spcPts val="0"/>
              </a:spcBef>
              <a:spcAft>
                <a:spcPts val="0"/>
              </a:spcAft>
              <a:buClr>
                <a:schemeClr val="dk1"/>
              </a:buClr>
              <a:buSzPts val="1900"/>
              <a:buFont typeface="Arial"/>
              <a:buChar char="•"/>
            </a:pPr>
            <a:r>
              <a:rPr lang="en-US" sz="1900">
                <a:solidFill>
                  <a:schemeClr val="dk1"/>
                </a:solidFill>
                <a:latin typeface="Calibri"/>
                <a:ea typeface="Calibri"/>
                <a:cs typeface="Calibri"/>
                <a:sym typeface="Calibri"/>
              </a:rPr>
              <a:t>Technology to convert scanned docs to text</a:t>
            </a:r>
            <a:endParaRPr/>
          </a:p>
          <a:p>
            <a:pPr indent="-457200" lvl="1" marL="914400" marR="0" rtl="0" algn="l">
              <a:spcBef>
                <a:spcPts val="380"/>
              </a:spcBef>
              <a:spcAft>
                <a:spcPts val="0"/>
              </a:spcAft>
              <a:buClr>
                <a:schemeClr val="dk1"/>
              </a:buClr>
              <a:buSzPts val="1900"/>
              <a:buFont typeface="Arial"/>
              <a:buChar char="•"/>
            </a:pPr>
            <a:r>
              <a:rPr b="0" i="0" lang="en-US" sz="1900" u="none" cap="none" strike="noStrike">
                <a:solidFill>
                  <a:schemeClr val="dk1"/>
                </a:solidFill>
                <a:latin typeface="Calibri"/>
                <a:ea typeface="Calibri"/>
                <a:cs typeface="Calibri"/>
                <a:sym typeface="Calibri"/>
              </a:rPr>
              <a:t>If you have a scanner, it probably came with OCR software</a:t>
            </a:r>
            <a:endParaRPr/>
          </a:p>
        </p:txBody>
      </p:sp>
      <p:sp>
        <p:nvSpPr>
          <p:cNvPr id="213" name="Google Shape;213;p16"/>
          <p:cNvSpPr/>
          <p:nvPr/>
        </p:nvSpPr>
        <p:spPr>
          <a:xfrm>
            <a:off x="8358892" y="6442388"/>
            <a:ext cx="2114180"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Slide credit: Steve Seitz</a:t>
            </a:r>
            <a:endParaRPr sz="1600">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Computer vision in sports</a:t>
            </a:r>
            <a:endParaRPr/>
          </a:p>
        </p:txBody>
      </p:sp>
      <p:sp>
        <p:nvSpPr>
          <p:cNvPr id="219" name="Google Shape;219;p17"/>
          <p:cNvSpPr/>
          <p:nvPr/>
        </p:nvSpPr>
        <p:spPr>
          <a:xfrm>
            <a:off x="4186704" y="6313198"/>
            <a:ext cx="510676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u="sng">
                <a:solidFill>
                  <a:schemeClr val="dk1"/>
                </a:solidFill>
                <a:latin typeface="Calibri"/>
                <a:ea typeface="Calibri"/>
                <a:cs typeface="Calibri"/>
                <a:sym typeface="Calibri"/>
                <a:hlinkClick r:id="rId3">
                  <a:extLst>
                    <a:ext uri="{A12FA001-AC4F-418D-AE19-62706E023703}">
                      <ahyp:hlinkClr val="tx"/>
                    </a:ext>
                  </a:extLst>
                </a:hlinkClick>
              </a:rPr>
              <a:t>Hawk-Eye</a:t>
            </a:r>
            <a:r>
              <a:rPr lang="en-US" sz="2000">
                <a:solidFill>
                  <a:schemeClr val="dk1"/>
                </a:solidFill>
                <a:latin typeface="Calibri"/>
                <a:ea typeface="Calibri"/>
                <a:cs typeface="Calibri"/>
                <a:sym typeface="Calibri"/>
              </a:rPr>
              <a:t>: helping/improving referee decisions</a:t>
            </a:r>
            <a:endParaRPr/>
          </a:p>
        </p:txBody>
      </p:sp>
      <p:pic>
        <p:nvPicPr>
          <p:cNvPr id="220" name="Google Shape;220;p17"/>
          <p:cNvPicPr preferRelativeResize="0"/>
          <p:nvPr/>
        </p:nvPicPr>
        <p:blipFill rotWithShape="1">
          <a:blip r:embed="rId4">
            <a:alphaModFix/>
          </a:blip>
          <a:srcRect b="0" l="0" r="0" t="0"/>
          <a:stretch/>
        </p:blipFill>
        <p:spPr>
          <a:xfrm>
            <a:off x="3505200" y="1676400"/>
            <a:ext cx="6202428" cy="452786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18"/>
          <p:cNvPicPr preferRelativeResize="0"/>
          <p:nvPr>
            <p:ph idx="1" type="body"/>
          </p:nvPr>
        </p:nvPicPr>
        <p:blipFill rotWithShape="1">
          <a:blip r:embed="rId3">
            <a:alphaModFix/>
          </a:blip>
          <a:srcRect b="0" l="0" r="0" t="0"/>
          <a:stretch/>
        </p:blipFill>
        <p:spPr>
          <a:xfrm>
            <a:off x="3733800" y="1447801"/>
            <a:ext cx="6026150" cy="4519613"/>
          </a:xfrm>
          <a:prstGeom prst="rect">
            <a:avLst/>
          </a:prstGeom>
          <a:noFill/>
          <a:ln>
            <a:noFill/>
          </a:ln>
        </p:spPr>
      </p:pic>
      <p:sp>
        <p:nvSpPr>
          <p:cNvPr id="226" name="Google Shape;226;p18"/>
          <p:cNvSpPr txBox="1"/>
          <p:nvPr>
            <p:ph type="title"/>
          </p:nvPr>
        </p:nvSpPr>
        <p:spPr>
          <a:xfrm>
            <a:off x="3276600" y="304800"/>
            <a:ext cx="68580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Computer vision in sports</a:t>
            </a:r>
            <a:endParaRPr/>
          </a:p>
        </p:txBody>
      </p:sp>
      <p:sp>
        <p:nvSpPr>
          <p:cNvPr id="227" name="Google Shape;227;p18"/>
          <p:cNvSpPr/>
          <p:nvPr/>
        </p:nvSpPr>
        <p:spPr>
          <a:xfrm>
            <a:off x="5791200" y="6172201"/>
            <a:ext cx="177569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Calibri"/>
                <a:ea typeface="Calibri"/>
                <a:cs typeface="Calibri"/>
                <a:sym typeface="Calibri"/>
              </a:rPr>
              <a:t>Play tracking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2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5000"/>
                                        <p:tgtEl>
                                          <p:spTgt spid="2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9"/>
          <p:cNvSpPr txBox="1"/>
          <p:nvPr>
            <p:ph type="title"/>
          </p:nvPr>
        </p:nvSpPr>
        <p:spPr>
          <a:xfrm>
            <a:off x="3048001" y="76200"/>
            <a:ext cx="7467599" cy="11430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Visual recognition for photo organization </a:t>
            </a:r>
            <a:endParaRPr/>
          </a:p>
        </p:txBody>
      </p:sp>
      <p:pic>
        <p:nvPicPr>
          <p:cNvPr id="233" name="Google Shape;233;p19"/>
          <p:cNvPicPr preferRelativeResize="0"/>
          <p:nvPr/>
        </p:nvPicPr>
        <p:blipFill rotWithShape="1">
          <a:blip r:embed="rId3">
            <a:alphaModFix/>
          </a:blip>
          <a:srcRect b="0" l="0" r="0" t="0"/>
          <a:stretch/>
        </p:blipFill>
        <p:spPr>
          <a:xfrm>
            <a:off x="3048001" y="1609375"/>
            <a:ext cx="3161258" cy="3639263"/>
          </a:xfrm>
          <a:prstGeom prst="rect">
            <a:avLst/>
          </a:prstGeom>
          <a:noFill/>
          <a:ln>
            <a:noFill/>
          </a:ln>
        </p:spPr>
      </p:pic>
      <p:sp>
        <p:nvSpPr>
          <p:cNvPr id="234" name="Google Shape;234;p19"/>
          <p:cNvSpPr/>
          <p:nvPr/>
        </p:nvSpPr>
        <p:spPr>
          <a:xfrm>
            <a:off x="3733801" y="5334000"/>
            <a:ext cx="217847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Google photo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
          <p:cNvSpPr txBox="1"/>
          <p:nvPr>
            <p:ph idx="1" type="body"/>
          </p:nvPr>
        </p:nvSpPr>
        <p:spPr>
          <a:xfrm>
            <a:off x="1841375" y="1060500"/>
            <a:ext cx="8909400" cy="51285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000"/>
              <a:buChar char="•"/>
            </a:pPr>
            <a:r>
              <a:rPr lang="en-US" sz="2000"/>
              <a:t>Instructor: Dr. Yan Yan</a:t>
            </a:r>
            <a:endParaRPr/>
          </a:p>
          <a:p>
            <a:pPr indent="-228600" lvl="1" marL="685800" rtl="0" algn="l">
              <a:lnSpc>
                <a:spcPct val="90000"/>
              </a:lnSpc>
              <a:spcBef>
                <a:spcPts val="500"/>
              </a:spcBef>
              <a:spcAft>
                <a:spcPts val="0"/>
              </a:spcAft>
              <a:buClr>
                <a:schemeClr val="dk1"/>
              </a:buClr>
              <a:buSzPts val="2000"/>
              <a:buFont typeface="Noto Sans Symbols"/>
              <a:buChar char="❑"/>
            </a:pPr>
            <a:r>
              <a:rPr lang="en-US" sz="2000"/>
              <a:t>Office: STUART 237C</a:t>
            </a:r>
            <a:endParaRPr/>
          </a:p>
          <a:p>
            <a:pPr indent="-228600" lvl="1" marL="685800" rtl="0" algn="l">
              <a:lnSpc>
                <a:spcPct val="90000"/>
              </a:lnSpc>
              <a:spcBef>
                <a:spcPts val="500"/>
              </a:spcBef>
              <a:spcAft>
                <a:spcPts val="0"/>
              </a:spcAft>
              <a:buClr>
                <a:schemeClr val="dk1"/>
              </a:buClr>
              <a:buSzPts val="2000"/>
              <a:buFont typeface="Noto Sans Symbols"/>
              <a:buChar char="❑"/>
            </a:pPr>
            <a:r>
              <a:rPr lang="en-US" sz="2000"/>
              <a:t>Office hours: Wed 10:00am-11:00am or By appointment</a:t>
            </a:r>
            <a:endParaRPr/>
          </a:p>
          <a:p>
            <a:pPr indent="-228600" lvl="1" marL="685800" rtl="0" algn="l">
              <a:lnSpc>
                <a:spcPct val="90000"/>
              </a:lnSpc>
              <a:spcBef>
                <a:spcPts val="500"/>
              </a:spcBef>
              <a:spcAft>
                <a:spcPts val="0"/>
              </a:spcAft>
              <a:buClr>
                <a:schemeClr val="dk1"/>
              </a:buClr>
              <a:buSzPts val="2000"/>
              <a:buFont typeface="Noto Sans Symbols"/>
              <a:buChar char="❑"/>
            </a:pPr>
            <a:r>
              <a:rPr lang="en-US" sz="2000"/>
              <a:t>Email: </a:t>
            </a:r>
            <a:r>
              <a:rPr lang="en-US" sz="2000" u="sng">
                <a:solidFill>
                  <a:schemeClr val="hlink"/>
                </a:solidFill>
                <a:hlinkClick r:id="rId3"/>
              </a:rPr>
              <a:t>yyan34@iit.edu</a:t>
            </a:r>
            <a:endParaRPr sz="2000"/>
          </a:p>
          <a:p>
            <a:pPr indent="-228600" lvl="1" marL="685800" rtl="0" algn="l">
              <a:lnSpc>
                <a:spcPct val="90000"/>
              </a:lnSpc>
              <a:spcBef>
                <a:spcPts val="500"/>
              </a:spcBef>
              <a:spcAft>
                <a:spcPts val="0"/>
              </a:spcAft>
              <a:buClr>
                <a:schemeClr val="dk1"/>
              </a:buClr>
              <a:buSzPts val="2000"/>
              <a:buFont typeface="Noto Sans Symbols"/>
              <a:buChar char="❑"/>
            </a:pPr>
            <a:r>
              <a:rPr lang="en-US" sz="2000"/>
              <a:t>Lecture: </a:t>
            </a:r>
            <a:r>
              <a:rPr b="1" lang="en-US" sz="2000"/>
              <a:t>Wednesday</a:t>
            </a:r>
            <a:r>
              <a:rPr b="1" lang="en-US" sz="2000"/>
              <a:t> / Friday </a:t>
            </a:r>
            <a:r>
              <a:rPr b="1" i="1" lang="en-US" sz="2000"/>
              <a:t>11:25am-12:40pm</a:t>
            </a:r>
            <a:r>
              <a:rPr lang="en-US" sz="2000"/>
              <a:t> </a:t>
            </a:r>
            <a:endParaRPr/>
          </a:p>
          <a:p>
            <a:pPr indent="-228600" lvl="1" marL="685800" rtl="0" algn="l">
              <a:lnSpc>
                <a:spcPct val="90000"/>
              </a:lnSpc>
              <a:spcBef>
                <a:spcPts val="500"/>
              </a:spcBef>
              <a:spcAft>
                <a:spcPts val="0"/>
              </a:spcAft>
              <a:buClr>
                <a:schemeClr val="dk1"/>
              </a:buClr>
              <a:buSzPts val="2000"/>
              <a:buFont typeface="Noto Sans Symbols"/>
              <a:buChar char="❑"/>
            </a:pPr>
            <a:r>
              <a:rPr lang="en-US" sz="2000"/>
              <a:t>Location: </a:t>
            </a:r>
            <a:r>
              <a:rPr b="1" i="1" lang="en-US" sz="2000"/>
              <a:t>IIT Tower 1F6-1</a:t>
            </a:r>
            <a:endParaRPr/>
          </a:p>
          <a:p>
            <a:pPr indent="-228600" lvl="1" marL="685800" rtl="0" algn="l">
              <a:lnSpc>
                <a:spcPct val="90000"/>
              </a:lnSpc>
              <a:spcBef>
                <a:spcPts val="500"/>
              </a:spcBef>
              <a:spcAft>
                <a:spcPts val="0"/>
              </a:spcAft>
              <a:buClr>
                <a:schemeClr val="dk1"/>
              </a:buClr>
              <a:buSzPts val="2000"/>
              <a:buFont typeface="Noto Sans Symbols"/>
              <a:buChar char="❑"/>
            </a:pPr>
            <a:r>
              <a:rPr lang="en-US" sz="2000"/>
              <a:t>TAs: handle all homework questions and python coding questions</a:t>
            </a:r>
            <a:endParaRPr/>
          </a:p>
          <a:p>
            <a:pPr indent="0" lvl="0" marL="457200" rtl="0" algn="l">
              <a:lnSpc>
                <a:spcPct val="90000"/>
              </a:lnSpc>
              <a:spcBef>
                <a:spcPts val="500"/>
              </a:spcBef>
              <a:spcAft>
                <a:spcPts val="0"/>
              </a:spcAft>
              <a:buNone/>
            </a:pPr>
            <a:r>
              <a:rPr lang="en-US" sz="2000">
                <a:highlight>
                  <a:srgbClr val="F4F4F4"/>
                </a:highlight>
              </a:rPr>
              <a:t>Bin Xie, bxie9@hawk.iit.edu</a:t>
            </a:r>
            <a:endParaRPr sz="2000">
              <a:highlight>
                <a:srgbClr val="F4F4F4"/>
              </a:highlight>
            </a:endParaRPr>
          </a:p>
          <a:p>
            <a:pPr indent="0" lvl="0" marL="457200" rtl="0" algn="l">
              <a:lnSpc>
                <a:spcPct val="90000"/>
              </a:lnSpc>
              <a:spcBef>
                <a:spcPts val="500"/>
              </a:spcBef>
              <a:spcAft>
                <a:spcPts val="0"/>
              </a:spcAft>
              <a:buNone/>
            </a:pPr>
            <a:r>
              <a:rPr lang="en-US" sz="2000">
                <a:highlight>
                  <a:srgbClr val="F4F4F4"/>
                </a:highlight>
              </a:rPr>
              <a:t>Changchang Sun, csun39@hawk.iit.edu </a:t>
            </a:r>
            <a:endParaRPr sz="2000">
              <a:highlight>
                <a:srgbClr val="F4F4F4"/>
              </a:highlight>
            </a:endParaRPr>
          </a:p>
          <a:p>
            <a:pPr indent="0" lvl="0" marL="457200" rtl="0" algn="l">
              <a:lnSpc>
                <a:spcPct val="90000"/>
              </a:lnSpc>
              <a:spcBef>
                <a:spcPts val="500"/>
              </a:spcBef>
              <a:spcAft>
                <a:spcPts val="0"/>
              </a:spcAft>
              <a:buNone/>
            </a:pPr>
            <a:r>
              <a:rPr lang="en-US" sz="2000">
                <a:highlight>
                  <a:srgbClr val="F4F4F4"/>
                </a:highlight>
              </a:rPr>
              <a:t>Gai Hao, ghao3@hawk.iit.edu</a:t>
            </a:r>
            <a:endParaRPr sz="2000">
              <a:highlight>
                <a:srgbClr val="F4F4F4"/>
              </a:highlight>
            </a:endParaRPr>
          </a:p>
          <a:p>
            <a:pPr indent="0" lvl="1" marL="457200" rtl="0" algn="l">
              <a:lnSpc>
                <a:spcPct val="90000"/>
              </a:lnSpc>
              <a:spcBef>
                <a:spcPts val="500"/>
              </a:spcBef>
              <a:spcAft>
                <a:spcPts val="0"/>
              </a:spcAft>
              <a:buClr>
                <a:schemeClr val="dk1"/>
              </a:buClr>
              <a:buSzPts val="2000"/>
              <a:buNone/>
            </a:pPr>
            <a:r>
              <a:rPr lang="en-US" sz="2000"/>
              <a:t> </a:t>
            </a:r>
            <a:endParaRPr sz="2000"/>
          </a:p>
          <a:p>
            <a:pPr indent="-285750" lvl="1" marL="285750" rtl="0" algn="l">
              <a:lnSpc>
                <a:spcPct val="90000"/>
              </a:lnSpc>
              <a:spcBef>
                <a:spcPts val="500"/>
              </a:spcBef>
              <a:spcAft>
                <a:spcPts val="0"/>
              </a:spcAft>
              <a:buClr>
                <a:schemeClr val="dk1"/>
              </a:buClr>
              <a:buSzPts val="2000"/>
              <a:buChar char="•"/>
            </a:pPr>
            <a:r>
              <a:rPr lang="en-US" sz="2000"/>
              <a:t>Objective</a:t>
            </a:r>
            <a:endParaRPr/>
          </a:p>
          <a:p>
            <a:pPr indent="-342900" lvl="2" marL="742950" rtl="0" algn="l">
              <a:lnSpc>
                <a:spcPct val="90000"/>
              </a:lnSpc>
              <a:spcBef>
                <a:spcPts val="500"/>
              </a:spcBef>
              <a:spcAft>
                <a:spcPts val="0"/>
              </a:spcAft>
              <a:buClr>
                <a:schemeClr val="dk1"/>
              </a:buClr>
              <a:buSzPts val="2000"/>
              <a:buFont typeface="Noto Sans Symbols"/>
              <a:buChar char="❑"/>
            </a:pPr>
            <a:r>
              <a:rPr lang="en-US"/>
              <a:t>An in-depth understanding of machine learning techniques and their applications in the computer vision, multimedia and other domains.</a:t>
            </a:r>
            <a:endParaRPr/>
          </a:p>
          <a:p>
            <a:pPr indent="-342900" lvl="2" marL="742950" rtl="0" algn="l">
              <a:lnSpc>
                <a:spcPct val="90000"/>
              </a:lnSpc>
              <a:spcBef>
                <a:spcPts val="500"/>
              </a:spcBef>
              <a:spcAft>
                <a:spcPts val="0"/>
              </a:spcAft>
              <a:buClr>
                <a:schemeClr val="dk1"/>
              </a:buClr>
              <a:buSzPts val="2000"/>
              <a:buFont typeface="Noto Sans Symbols"/>
              <a:buChar char="❑"/>
            </a:pPr>
            <a:r>
              <a:rPr lang="en-US"/>
              <a:t>Use machine learning techniques to solve basic problems in our daily life.</a:t>
            </a:r>
            <a:endParaRPr/>
          </a:p>
          <a:p>
            <a:pPr indent="-241300" lvl="2" marL="742950" rtl="0" algn="l">
              <a:lnSpc>
                <a:spcPct val="90000"/>
              </a:lnSpc>
              <a:spcBef>
                <a:spcPts val="500"/>
              </a:spcBef>
              <a:spcAft>
                <a:spcPts val="0"/>
              </a:spcAft>
              <a:buClr>
                <a:schemeClr val="dk1"/>
              </a:buClr>
              <a:buSzPts val="1600"/>
              <a:buFont typeface="Noto Sans Symbols"/>
              <a:buNone/>
            </a:pPr>
            <a:r>
              <a:t/>
            </a:r>
            <a:endParaRPr sz="1600"/>
          </a:p>
          <a:p>
            <a:pPr indent="-241300" lvl="2" marL="742950" rtl="0" algn="l">
              <a:lnSpc>
                <a:spcPct val="90000"/>
              </a:lnSpc>
              <a:spcBef>
                <a:spcPts val="500"/>
              </a:spcBef>
              <a:spcAft>
                <a:spcPts val="0"/>
              </a:spcAft>
              <a:buClr>
                <a:schemeClr val="dk1"/>
              </a:buClr>
              <a:buSzPts val="1600"/>
              <a:buFont typeface="Noto Sans Symbols"/>
              <a:buNone/>
            </a:pPr>
            <a:r>
              <a:t/>
            </a:r>
            <a:endParaRPr sz="1600"/>
          </a:p>
          <a:p>
            <a:pPr indent="-127000" lvl="0" marL="228600" rtl="0" algn="l">
              <a:lnSpc>
                <a:spcPct val="90000"/>
              </a:lnSpc>
              <a:spcBef>
                <a:spcPts val="1000"/>
              </a:spcBef>
              <a:spcAft>
                <a:spcPts val="0"/>
              </a:spcAft>
              <a:buClr>
                <a:schemeClr val="dk1"/>
              </a:buClr>
              <a:buSzPts val="1600"/>
              <a:buNone/>
            </a:pPr>
            <a:r>
              <a:t/>
            </a:r>
            <a:endParaRPr sz="1600"/>
          </a:p>
          <a:p>
            <a:pPr indent="-127000" lvl="0" marL="228600" rtl="0" algn="l">
              <a:lnSpc>
                <a:spcPct val="90000"/>
              </a:lnSpc>
              <a:spcBef>
                <a:spcPts val="1000"/>
              </a:spcBef>
              <a:spcAft>
                <a:spcPts val="0"/>
              </a:spcAft>
              <a:buClr>
                <a:schemeClr val="dk1"/>
              </a:buClr>
              <a:buSzPts val="1600"/>
              <a:buNone/>
            </a:pPr>
            <a:r>
              <a:t/>
            </a:r>
            <a:endParaRPr sz="1600"/>
          </a:p>
          <a:p>
            <a:pPr indent="-127000" lvl="1" marL="685800" rtl="0" algn="l">
              <a:lnSpc>
                <a:spcPct val="90000"/>
              </a:lnSpc>
              <a:spcBef>
                <a:spcPts val="500"/>
              </a:spcBef>
              <a:spcAft>
                <a:spcPts val="0"/>
              </a:spcAft>
              <a:buClr>
                <a:schemeClr val="dk1"/>
              </a:buClr>
              <a:buSzPts val="1600"/>
              <a:buNone/>
            </a:pPr>
            <a:r>
              <a:t/>
            </a:r>
            <a:endParaRPr sz="1600"/>
          </a:p>
          <a:p>
            <a:pPr indent="-127000" lvl="1" marL="685800" rtl="0" algn="l">
              <a:lnSpc>
                <a:spcPct val="90000"/>
              </a:lnSpc>
              <a:spcBef>
                <a:spcPts val="500"/>
              </a:spcBef>
              <a:spcAft>
                <a:spcPts val="0"/>
              </a:spcAft>
              <a:buClr>
                <a:schemeClr val="dk1"/>
              </a:buClr>
              <a:buSzPts val="1600"/>
              <a:buNone/>
            </a:pPr>
            <a:r>
              <a:t/>
            </a:r>
            <a:endParaRPr sz="1600"/>
          </a:p>
        </p:txBody>
      </p:sp>
      <p:sp>
        <p:nvSpPr>
          <p:cNvPr id="98" name="Google Shape;98;p2"/>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200" u="none" cap="none" strike="noStrike">
                <a:solidFill>
                  <a:srgbClr val="888888"/>
                </a:solidFill>
                <a:latin typeface="Calibri"/>
                <a:ea typeface="Calibri"/>
                <a:cs typeface="Calibri"/>
                <a:sym typeface="Calibri"/>
              </a:rPr>
              <a:t>‹#›</a:t>
            </a:fld>
            <a:endParaRPr b="0" i="0" sz="1200" u="none" cap="none" strike="noStrike">
              <a:solidFill>
                <a:srgbClr val="888888"/>
              </a:solidFill>
              <a:latin typeface="Calibri"/>
              <a:ea typeface="Calibri"/>
              <a:cs typeface="Calibri"/>
              <a:sym typeface="Calibri"/>
            </a:endParaRPr>
          </a:p>
        </p:txBody>
      </p:sp>
      <p:sp>
        <p:nvSpPr>
          <p:cNvPr id="99" name="Google Shape;99;p2"/>
          <p:cNvSpPr txBox="1"/>
          <p:nvPr>
            <p:ph type="title"/>
          </p:nvPr>
        </p:nvSpPr>
        <p:spPr>
          <a:xfrm>
            <a:off x="0" y="1"/>
            <a:ext cx="12192000" cy="102591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lang="en-US"/>
              <a:t>Course Information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0" st="0"/>
                                            </p:txEl>
                                          </p:spTgt>
                                        </p:tgtEl>
                                        <p:attrNameLst>
                                          <p:attrName>style.visibility</p:attrName>
                                        </p:attrNameLst>
                                      </p:cBhvr>
                                      <p:to>
                                        <p:strVal val="visible"/>
                                      </p:to>
                                    </p:set>
                                    <p:animEffect filter="fade" transition="in">
                                      <p:cBhvr>
                                        <p:cTn dur="500"/>
                                        <p:tgtEl>
                                          <p:spTgt spid="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 st="1"/>
                                            </p:txEl>
                                          </p:spTgt>
                                        </p:tgtEl>
                                        <p:attrNameLst>
                                          <p:attrName>style.visibility</p:attrName>
                                        </p:attrNameLst>
                                      </p:cBhvr>
                                      <p:to>
                                        <p:strVal val="visible"/>
                                      </p:to>
                                    </p:set>
                                    <p:animEffect filter="fade" transition="in">
                                      <p:cBhvr>
                                        <p:cTn dur="500"/>
                                        <p:tgtEl>
                                          <p:spTgt spid="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2" st="2"/>
                                            </p:txEl>
                                          </p:spTgt>
                                        </p:tgtEl>
                                        <p:attrNameLst>
                                          <p:attrName>style.visibility</p:attrName>
                                        </p:attrNameLst>
                                      </p:cBhvr>
                                      <p:to>
                                        <p:strVal val="visible"/>
                                      </p:to>
                                    </p:set>
                                    <p:animEffect filter="fade" transition="in">
                                      <p:cBhvr>
                                        <p:cTn dur="500"/>
                                        <p:tgtEl>
                                          <p:spTgt spid="9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3" st="3"/>
                                            </p:txEl>
                                          </p:spTgt>
                                        </p:tgtEl>
                                        <p:attrNameLst>
                                          <p:attrName>style.visibility</p:attrName>
                                        </p:attrNameLst>
                                      </p:cBhvr>
                                      <p:to>
                                        <p:strVal val="visible"/>
                                      </p:to>
                                    </p:set>
                                    <p:animEffect filter="fade" transition="in">
                                      <p:cBhvr>
                                        <p:cTn dur="500"/>
                                        <p:tgtEl>
                                          <p:spTgt spid="9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4" st="4"/>
                                            </p:txEl>
                                          </p:spTgt>
                                        </p:tgtEl>
                                        <p:attrNameLst>
                                          <p:attrName>style.visibility</p:attrName>
                                        </p:attrNameLst>
                                      </p:cBhvr>
                                      <p:to>
                                        <p:strVal val="visible"/>
                                      </p:to>
                                    </p:set>
                                    <p:animEffect filter="fade" transition="in">
                                      <p:cBhvr>
                                        <p:cTn dur="500"/>
                                        <p:tgtEl>
                                          <p:spTgt spid="9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5" st="5"/>
                                            </p:txEl>
                                          </p:spTgt>
                                        </p:tgtEl>
                                        <p:attrNameLst>
                                          <p:attrName>style.visibility</p:attrName>
                                        </p:attrNameLst>
                                      </p:cBhvr>
                                      <p:to>
                                        <p:strVal val="visible"/>
                                      </p:to>
                                    </p:set>
                                    <p:animEffect filter="fade" transition="in">
                                      <p:cBhvr>
                                        <p:cTn dur="500"/>
                                        <p:tgtEl>
                                          <p:spTgt spid="9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6" st="6"/>
                                            </p:txEl>
                                          </p:spTgt>
                                        </p:tgtEl>
                                        <p:attrNameLst>
                                          <p:attrName>style.visibility</p:attrName>
                                        </p:attrNameLst>
                                      </p:cBhvr>
                                      <p:to>
                                        <p:strVal val="visible"/>
                                      </p:to>
                                    </p:set>
                                    <p:animEffect filter="fade" transition="in">
                                      <p:cBhvr>
                                        <p:cTn dur="500"/>
                                        <p:tgtEl>
                                          <p:spTgt spid="9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7" st="7"/>
                                            </p:txEl>
                                          </p:spTgt>
                                        </p:tgtEl>
                                        <p:attrNameLst>
                                          <p:attrName>style.visibility</p:attrName>
                                        </p:attrNameLst>
                                      </p:cBhvr>
                                      <p:to>
                                        <p:strVal val="visible"/>
                                      </p:to>
                                    </p:set>
                                    <p:animEffect filter="fade" transition="in">
                                      <p:cBhvr>
                                        <p:cTn dur="500"/>
                                        <p:tgtEl>
                                          <p:spTgt spid="9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8" st="8"/>
                                            </p:txEl>
                                          </p:spTgt>
                                        </p:tgtEl>
                                        <p:attrNameLst>
                                          <p:attrName>style.visibility</p:attrName>
                                        </p:attrNameLst>
                                      </p:cBhvr>
                                      <p:to>
                                        <p:strVal val="visible"/>
                                      </p:to>
                                    </p:set>
                                    <p:animEffect filter="fade" transition="in">
                                      <p:cBhvr>
                                        <p:cTn dur="500"/>
                                        <p:tgtEl>
                                          <p:spTgt spid="97">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9" st="9"/>
                                            </p:txEl>
                                          </p:spTgt>
                                        </p:tgtEl>
                                        <p:attrNameLst>
                                          <p:attrName>style.visibility</p:attrName>
                                        </p:attrNameLst>
                                      </p:cBhvr>
                                      <p:to>
                                        <p:strVal val="visible"/>
                                      </p:to>
                                    </p:set>
                                    <p:animEffect filter="fade" transition="in">
                                      <p:cBhvr>
                                        <p:cTn dur="500"/>
                                        <p:tgtEl>
                                          <p:spTgt spid="97">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0" st="10"/>
                                            </p:txEl>
                                          </p:spTgt>
                                        </p:tgtEl>
                                        <p:attrNameLst>
                                          <p:attrName>style.visibility</p:attrName>
                                        </p:attrNameLst>
                                      </p:cBhvr>
                                      <p:to>
                                        <p:strVal val="visible"/>
                                      </p:to>
                                    </p:set>
                                    <p:animEffect filter="fade" transition="in">
                                      <p:cBhvr>
                                        <p:cTn dur="500"/>
                                        <p:tgtEl>
                                          <p:spTgt spid="97">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1" st="11"/>
                                            </p:txEl>
                                          </p:spTgt>
                                        </p:tgtEl>
                                        <p:attrNameLst>
                                          <p:attrName>style.visibility</p:attrName>
                                        </p:attrNameLst>
                                      </p:cBhvr>
                                      <p:to>
                                        <p:strVal val="visible"/>
                                      </p:to>
                                    </p:set>
                                    <p:animEffect filter="fade" transition="in">
                                      <p:cBhvr>
                                        <p:cTn dur="500"/>
                                        <p:tgtEl>
                                          <p:spTgt spid="97">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2" st="12"/>
                                            </p:txEl>
                                          </p:spTgt>
                                        </p:tgtEl>
                                        <p:attrNameLst>
                                          <p:attrName>style.visibility</p:attrName>
                                        </p:attrNameLst>
                                      </p:cBhvr>
                                      <p:to>
                                        <p:strVal val="visible"/>
                                      </p:to>
                                    </p:set>
                                    <p:animEffect filter="fade" transition="in">
                                      <p:cBhvr>
                                        <p:cTn dur="500"/>
                                        <p:tgtEl>
                                          <p:spTgt spid="97">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3" st="13"/>
                                            </p:txEl>
                                          </p:spTgt>
                                        </p:tgtEl>
                                        <p:attrNameLst>
                                          <p:attrName>style.visibility</p:attrName>
                                        </p:attrNameLst>
                                      </p:cBhvr>
                                      <p:to>
                                        <p:strVal val="visible"/>
                                      </p:to>
                                    </p:set>
                                    <p:animEffect filter="fade" transition="in">
                                      <p:cBhvr>
                                        <p:cTn dur="500"/>
                                        <p:tgtEl>
                                          <p:spTgt spid="97">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4" st="14"/>
                                            </p:txEl>
                                          </p:spTgt>
                                        </p:tgtEl>
                                        <p:attrNameLst>
                                          <p:attrName>style.visibility</p:attrName>
                                        </p:attrNameLst>
                                      </p:cBhvr>
                                      <p:to>
                                        <p:strVal val="visible"/>
                                      </p:to>
                                    </p:set>
                                    <p:animEffect filter="fade" transition="in">
                                      <p:cBhvr>
                                        <p:cTn dur="500"/>
                                        <p:tgtEl>
                                          <p:spTgt spid="97">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5" st="15"/>
                                            </p:txEl>
                                          </p:spTgt>
                                        </p:tgtEl>
                                        <p:attrNameLst>
                                          <p:attrName>style.visibility</p:attrName>
                                        </p:attrNameLst>
                                      </p:cBhvr>
                                      <p:to>
                                        <p:strVal val="visible"/>
                                      </p:to>
                                    </p:set>
                                    <p:animEffect filter="fade" transition="in">
                                      <p:cBhvr>
                                        <p:cTn dur="500"/>
                                        <p:tgtEl>
                                          <p:spTgt spid="97">
                                            <p:txEl>
                                              <p:pRg end="15" st="1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6" st="16"/>
                                            </p:txEl>
                                          </p:spTgt>
                                        </p:tgtEl>
                                        <p:attrNameLst>
                                          <p:attrName>style.visibility</p:attrName>
                                        </p:attrNameLst>
                                      </p:cBhvr>
                                      <p:to>
                                        <p:strVal val="visible"/>
                                      </p:to>
                                    </p:set>
                                    <p:animEffect filter="fade" transition="in">
                                      <p:cBhvr>
                                        <p:cTn dur="500"/>
                                        <p:tgtEl>
                                          <p:spTgt spid="97">
                                            <p:txEl>
                                              <p:pRg end="16" st="1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7" st="17"/>
                                            </p:txEl>
                                          </p:spTgt>
                                        </p:tgtEl>
                                        <p:attrNameLst>
                                          <p:attrName>style.visibility</p:attrName>
                                        </p:attrNameLst>
                                      </p:cBhvr>
                                      <p:to>
                                        <p:strVal val="visible"/>
                                      </p:to>
                                    </p:set>
                                    <p:animEffect filter="fade" transition="in">
                                      <p:cBhvr>
                                        <p:cTn dur="500"/>
                                        <p:tgtEl>
                                          <p:spTgt spid="97">
                                            <p:txEl>
                                              <p:pRg end="17" st="1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8" st="18"/>
                                            </p:txEl>
                                          </p:spTgt>
                                        </p:tgtEl>
                                        <p:attrNameLst>
                                          <p:attrName>style.visibility</p:attrName>
                                        </p:attrNameLst>
                                      </p:cBhvr>
                                      <p:to>
                                        <p:strVal val="visible"/>
                                      </p:to>
                                    </p:set>
                                    <p:animEffect filter="fade" transition="in">
                                      <p:cBhvr>
                                        <p:cTn dur="500"/>
                                        <p:tgtEl>
                                          <p:spTgt spid="97">
                                            <p:txEl>
                                              <p:pRg end="18" st="1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9" st="19"/>
                                            </p:txEl>
                                          </p:spTgt>
                                        </p:tgtEl>
                                        <p:attrNameLst>
                                          <p:attrName>style.visibility</p:attrName>
                                        </p:attrNameLst>
                                      </p:cBhvr>
                                      <p:to>
                                        <p:strVal val="visible"/>
                                      </p:to>
                                    </p:set>
                                    <p:animEffect filter="fade" transition="in">
                                      <p:cBhvr>
                                        <p:cTn dur="500"/>
                                        <p:tgtEl>
                                          <p:spTgt spid="97">
                                            <p:txEl>
                                              <p:pRg end="19" st="1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0"/>
          <p:cNvSpPr txBox="1"/>
          <p:nvPr>
            <p:ph type="title"/>
          </p:nvPr>
        </p:nvSpPr>
        <p:spPr>
          <a:xfrm>
            <a:off x="2889956" y="228600"/>
            <a:ext cx="77724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Font typeface="Calibri"/>
              <a:buNone/>
            </a:pPr>
            <a:r>
              <a:rPr lang="en-US" sz="2400"/>
              <a:t>Matching street clothing photos in online Shops</a:t>
            </a:r>
            <a:endParaRPr/>
          </a:p>
        </p:txBody>
      </p:sp>
      <p:pic>
        <p:nvPicPr>
          <p:cNvPr descr="http://www.tamaraberg.com/street2shop/header.jpg" id="240" name="Google Shape;240;p20"/>
          <p:cNvPicPr preferRelativeResize="0"/>
          <p:nvPr/>
        </p:nvPicPr>
        <p:blipFill rotWithShape="1">
          <a:blip r:embed="rId3">
            <a:alphaModFix/>
          </a:blip>
          <a:srcRect b="0" l="0" r="0" t="0"/>
          <a:stretch/>
        </p:blipFill>
        <p:spPr>
          <a:xfrm>
            <a:off x="3505200" y="2209800"/>
            <a:ext cx="6179958" cy="3282846"/>
          </a:xfrm>
          <a:prstGeom prst="rect">
            <a:avLst/>
          </a:prstGeom>
          <a:noFill/>
          <a:ln>
            <a:noFill/>
          </a:ln>
        </p:spPr>
      </p:pic>
      <p:sp>
        <p:nvSpPr>
          <p:cNvPr id="241" name="Google Shape;241;p20"/>
          <p:cNvSpPr/>
          <p:nvPr/>
        </p:nvSpPr>
        <p:spPr>
          <a:xfrm>
            <a:off x="5105401" y="6096000"/>
            <a:ext cx="239233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u="sng">
                <a:solidFill>
                  <a:schemeClr val="dk1"/>
                </a:solidFill>
                <a:latin typeface="Calibri"/>
                <a:ea typeface="Calibri"/>
                <a:cs typeface="Calibri"/>
                <a:sym typeface="Calibri"/>
                <a:hlinkClick r:id="rId4">
                  <a:extLst>
                    <a:ext uri="{A12FA001-AC4F-418D-AE19-62706E023703}">
                      <ahyp:hlinkClr val="tx"/>
                    </a:ext>
                  </a:extLst>
                </a:hlinkClick>
              </a:rPr>
              <a:t>Street2shop, ICCV 2015</a:t>
            </a:r>
            <a:endParaRPr sz="1800">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21"/>
          <p:cNvPicPr preferRelativeResize="0"/>
          <p:nvPr>
            <p:ph idx="1" type="body"/>
          </p:nvPr>
        </p:nvPicPr>
        <p:blipFill rotWithShape="1">
          <a:blip r:embed="rId3">
            <a:alphaModFix/>
          </a:blip>
          <a:srcRect b="0" l="0" r="0" t="0"/>
          <a:stretch/>
        </p:blipFill>
        <p:spPr>
          <a:xfrm>
            <a:off x="3886201" y="1752600"/>
            <a:ext cx="5802313" cy="4351338"/>
          </a:xfrm>
          <a:prstGeom prst="rect">
            <a:avLst/>
          </a:prstGeom>
          <a:noFill/>
          <a:ln>
            <a:noFill/>
          </a:ln>
        </p:spPr>
      </p:pic>
      <p:sp>
        <p:nvSpPr>
          <p:cNvPr id="247" name="Google Shape;247;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3D scanner from a mobile camera</a:t>
            </a:r>
            <a:endParaRPr/>
          </a:p>
        </p:txBody>
      </p:sp>
      <p:sp>
        <p:nvSpPr>
          <p:cNvPr id="248" name="Google Shape;248;p21"/>
          <p:cNvSpPr/>
          <p:nvPr/>
        </p:nvSpPr>
        <p:spPr>
          <a:xfrm>
            <a:off x="5453878" y="6311900"/>
            <a:ext cx="171002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u="sng">
                <a:solidFill>
                  <a:srgbClr val="222222"/>
                </a:solidFill>
                <a:latin typeface="Roboto"/>
                <a:ea typeface="Roboto"/>
                <a:cs typeface="Roboto"/>
                <a:sym typeface="Roboto"/>
                <a:hlinkClick r:id="rId4">
                  <a:extLst>
                    <a:ext uri="{A12FA001-AC4F-418D-AE19-62706E023703}">
                      <ahyp:hlinkClr val="tx"/>
                    </a:ext>
                  </a:extLst>
                </a:hlinkClick>
              </a:rPr>
              <a:t>MobileFusion</a:t>
            </a:r>
            <a:endParaRPr sz="2000">
              <a:solidFill>
                <a:srgbClr val="222222"/>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5000"/>
                                        <p:tgtEl>
                                          <p:spTgt spid="2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5000"/>
                                        <p:tgtEl>
                                          <p:spTgt spid="2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3D from thousands of images</a:t>
            </a:r>
            <a:endParaRPr/>
          </a:p>
        </p:txBody>
      </p:sp>
      <p:sp>
        <p:nvSpPr>
          <p:cNvPr id="255" name="Google Shape;255;p22"/>
          <p:cNvSpPr txBox="1"/>
          <p:nvPr/>
        </p:nvSpPr>
        <p:spPr>
          <a:xfrm>
            <a:off x="4191001" y="6324600"/>
            <a:ext cx="468849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u="sng">
                <a:solidFill>
                  <a:schemeClr val="dk1"/>
                </a:solidFill>
                <a:latin typeface="Arial"/>
                <a:ea typeface="Arial"/>
                <a:cs typeface="Arial"/>
                <a:sym typeface="Arial"/>
                <a:hlinkClick r:id="rId3">
                  <a:extLst>
                    <a:ext uri="{A12FA001-AC4F-418D-AE19-62706E023703}">
                      <ahyp:hlinkClr val="tx"/>
                    </a:ext>
                  </a:extLst>
                </a:hlinkClick>
              </a:rPr>
              <a:t>Building Rome in a Day</a:t>
            </a:r>
            <a:r>
              <a:rPr lang="en-US" sz="1800">
                <a:solidFill>
                  <a:schemeClr val="dk1"/>
                </a:solidFill>
                <a:latin typeface="Arial"/>
                <a:ea typeface="Arial"/>
                <a:cs typeface="Arial"/>
                <a:sym typeface="Arial"/>
              </a:rPr>
              <a:t>: Agarwal et al. 2009</a:t>
            </a:r>
            <a:endParaRPr/>
          </a:p>
        </p:txBody>
      </p:sp>
      <p:pic>
        <p:nvPicPr>
          <p:cNvPr id="256" name="Google Shape;256;p22"/>
          <p:cNvPicPr preferRelativeResize="0"/>
          <p:nvPr/>
        </p:nvPicPr>
        <p:blipFill rotWithShape="1">
          <a:blip r:embed="rId4">
            <a:alphaModFix/>
          </a:blip>
          <a:srcRect b="0" l="0" r="0" t="0"/>
          <a:stretch/>
        </p:blipFill>
        <p:spPr>
          <a:xfrm>
            <a:off x="4267201" y="1600200"/>
            <a:ext cx="5068313" cy="47974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5000"/>
                                        <p:tgtEl>
                                          <p:spTgt spid="2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id="261" name="Google Shape;261;p23"/>
          <p:cNvPicPr preferRelativeResize="0"/>
          <p:nvPr>
            <p:ph idx="1" type="body"/>
          </p:nvPr>
        </p:nvPicPr>
        <p:blipFill rotWithShape="1">
          <a:blip r:embed="rId3">
            <a:alphaModFix/>
          </a:blip>
          <a:srcRect b="0" l="0" r="0" t="0"/>
          <a:stretch/>
        </p:blipFill>
        <p:spPr>
          <a:xfrm>
            <a:off x="4343401" y="2054226"/>
            <a:ext cx="4854575" cy="3641725"/>
          </a:xfrm>
          <a:prstGeom prst="rect">
            <a:avLst/>
          </a:prstGeom>
          <a:noFill/>
          <a:ln>
            <a:noFill/>
          </a:ln>
        </p:spPr>
      </p:pic>
      <p:sp>
        <p:nvSpPr>
          <p:cNvPr id="262" name="Google Shape;262;p23"/>
          <p:cNvSpPr txBox="1"/>
          <p:nvPr>
            <p:ph type="title"/>
          </p:nvPr>
        </p:nvSpPr>
        <p:spPr>
          <a:xfrm>
            <a:off x="3276600" y="381000"/>
            <a:ext cx="68580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3D from thousands of images</a:t>
            </a:r>
            <a:endParaRPr/>
          </a:p>
        </p:txBody>
      </p:sp>
      <p:sp>
        <p:nvSpPr>
          <p:cNvPr id="263" name="Google Shape;263;p23"/>
          <p:cNvSpPr txBox="1"/>
          <p:nvPr/>
        </p:nvSpPr>
        <p:spPr>
          <a:xfrm>
            <a:off x="5562600" y="6491224"/>
            <a:ext cx="2841944"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Arial"/>
                <a:ea typeface="Arial"/>
                <a:cs typeface="Arial"/>
                <a:sym typeface="Arial"/>
              </a:rPr>
              <a:t>[</a:t>
            </a:r>
            <a:r>
              <a:rPr lang="en-US" sz="1600" u="sng">
                <a:solidFill>
                  <a:schemeClr val="dk1"/>
                </a:solidFill>
                <a:latin typeface="Arial"/>
                <a:ea typeface="Arial"/>
                <a:cs typeface="Arial"/>
                <a:sym typeface="Arial"/>
                <a:hlinkClick r:id="rId4">
                  <a:extLst>
                    <a:ext uri="{A12FA001-AC4F-418D-AE19-62706E023703}">
                      <ahyp:hlinkClr val="tx"/>
                    </a:ext>
                  </a:extLst>
                </a:hlinkClick>
              </a:rPr>
              <a:t>Furukawa et al. CVPR 2010</a:t>
            </a:r>
            <a:r>
              <a:rPr lang="en-US" sz="1600">
                <a:solidFill>
                  <a:schemeClr val="dk1"/>
                </a:solidFill>
                <a:latin typeface="Arial"/>
                <a:ea typeface="Arial"/>
                <a:cs typeface="Arial"/>
                <a:sym typeface="Arial"/>
              </a:rPr>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5000"/>
                                        <p:tgtEl>
                                          <p:spTgt spid="2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24"/>
          <p:cNvPicPr preferRelativeResize="0"/>
          <p:nvPr>
            <p:ph idx="1" type="body"/>
          </p:nvPr>
        </p:nvPicPr>
        <p:blipFill rotWithShape="1">
          <a:blip r:embed="rId3">
            <a:alphaModFix/>
          </a:blip>
          <a:srcRect b="0" l="0" r="0" t="0"/>
          <a:stretch/>
        </p:blipFill>
        <p:spPr>
          <a:xfrm>
            <a:off x="3505200" y="1219201"/>
            <a:ext cx="6432550" cy="4824413"/>
          </a:xfrm>
          <a:prstGeom prst="rect">
            <a:avLst/>
          </a:prstGeom>
          <a:noFill/>
          <a:ln>
            <a:noFill/>
          </a:ln>
        </p:spPr>
      </p:pic>
      <p:sp>
        <p:nvSpPr>
          <p:cNvPr id="269" name="Google Shape;269;p24"/>
          <p:cNvSpPr txBox="1"/>
          <p:nvPr>
            <p:ph type="title"/>
          </p:nvPr>
        </p:nvSpPr>
        <p:spPr>
          <a:xfrm>
            <a:off x="3276600" y="228600"/>
            <a:ext cx="6858000" cy="11430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First-person Hyperlapse Videos</a:t>
            </a:r>
            <a:endParaRPr/>
          </a:p>
        </p:txBody>
      </p:sp>
      <p:sp>
        <p:nvSpPr>
          <p:cNvPr id="270" name="Google Shape;270;p24"/>
          <p:cNvSpPr/>
          <p:nvPr/>
        </p:nvSpPr>
        <p:spPr>
          <a:xfrm>
            <a:off x="5181600" y="6324600"/>
            <a:ext cx="2876208"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222222"/>
                </a:solidFill>
                <a:latin typeface="Roboto"/>
                <a:ea typeface="Roboto"/>
                <a:cs typeface="Roboto"/>
                <a:sym typeface="Roboto"/>
              </a:rPr>
              <a:t>[</a:t>
            </a:r>
            <a:r>
              <a:rPr lang="en-US" sz="1600" u="sng">
                <a:solidFill>
                  <a:srgbClr val="222222"/>
                </a:solidFill>
                <a:latin typeface="Roboto"/>
                <a:ea typeface="Roboto"/>
                <a:cs typeface="Roboto"/>
                <a:sym typeface="Roboto"/>
                <a:hlinkClick r:id="rId4">
                  <a:extLst>
                    <a:ext uri="{A12FA001-AC4F-418D-AE19-62706E023703}">
                      <ahyp:hlinkClr val="tx"/>
                    </a:ext>
                  </a:extLst>
                </a:hlinkClick>
              </a:rPr>
              <a:t>Kopf et al. SIGGRAPH 2014</a:t>
            </a:r>
            <a:r>
              <a:rPr lang="en-US" sz="1600">
                <a:solidFill>
                  <a:srgbClr val="222222"/>
                </a:solidFill>
                <a:latin typeface="Roboto"/>
                <a:ea typeface="Roboto"/>
                <a:cs typeface="Roboto"/>
                <a:sym typeface="Roboto"/>
              </a:rPr>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5000"/>
                                        <p:tgtEl>
                                          <p:spTgt spid="2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5000"/>
                                        <p:tgtEl>
                                          <p:spTgt spid="2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5"/>
          <p:cNvSpPr txBox="1"/>
          <p:nvPr>
            <p:ph type="title"/>
          </p:nvPr>
        </p:nvSpPr>
        <p:spPr>
          <a:xfrm>
            <a:off x="3276600" y="152400"/>
            <a:ext cx="68580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Google cars</a:t>
            </a:r>
            <a:endParaRPr/>
          </a:p>
        </p:txBody>
      </p:sp>
      <p:pic>
        <p:nvPicPr>
          <p:cNvPr descr="http://graphics8.nytimes.com/images/2010/10/10/us/10google-span/10google-span-articleLarge.jpg" id="276" name="Google Shape;276;p25"/>
          <p:cNvPicPr preferRelativeResize="0"/>
          <p:nvPr/>
        </p:nvPicPr>
        <p:blipFill rotWithShape="1">
          <a:blip r:embed="rId3">
            <a:alphaModFix/>
          </a:blip>
          <a:srcRect b="0" l="0" r="0" t="0"/>
          <a:stretch/>
        </p:blipFill>
        <p:spPr>
          <a:xfrm>
            <a:off x="4495800" y="1371600"/>
            <a:ext cx="4243892" cy="3376252"/>
          </a:xfrm>
          <a:prstGeom prst="rect">
            <a:avLst/>
          </a:prstGeom>
          <a:noFill/>
          <a:ln>
            <a:noFill/>
          </a:ln>
        </p:spPr>
      </p:pic>
      <p:sp>
        <p:nvSpPr>
          <p:cNvPr id="277" name="Google Shape;277;p25"/>
          <p:cNvSpPr txBox="1"/>
          <p:nvPr/>
        </p:nvSpPr>
        <p:spPr>
          <a:xfrm>
            <a:off x="3276601" y="4953000"/>
            <a:ext cx="7238999"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Oct 9, 2010. </a:t>
            </a:r>
            <a:r>
              <a:rPr lang="en-US" sz="1800" u="sng">
                <a:solidFill>
                  <a:schemeClr val="dk1"/>
                </a:solidFill>
                <a:latin typeface="Arial"/>
                <a:ea typeface="Arial"/>
                <a:cs typeface="Arial"/>
                <a:sym typeface="Arial"/>
                <a:hlinkClick r:id="rId4">
                  <a:extLst>
                    <a:ext uri="{A12FA001-AC4F-418D-AE19-62706E023703}">
                      <ahyp:hlinkClr val="tx"/>
                    </a:ext>
                  </a:extLst>
                </a:hlinkClick>
              </a:rPr>
              <a:t>"Google Cars Drive Themselves, in Traffic"</a:t>
            </a:r>
            <a:r>
              <a:rPr lang="en-US" sz="1800">
                <a:solidFill>
                  <a:schemeClr val="dk1"/>
                </a:solidFill>
                <a:latin typeface="Arial"/>
                <a:ea typeface="Arial"/>
                <a:cs typeface="Arial"/>
                <a:sym typeface="Arial"/>
              </a:rPr>
              <a:t>. </a:t>
            </a:r>
            <a:r>
              <a:rPr i="1" lang="en-US" sz="1800" u="sng">
                <a:solidFill>
                  <a:schemeClr val="dk1"/>
                </a:solidFill>
                <a:latin typeface="Arial"/>
                <a:ea typeface="Arial"/>
                <a:cs typeface="Arial"/>
                <a:sym typeface="Arial"/>
                <a:hlinkClick r:id="rId5">
                  <a:extLst>
                    <a:ext uri="{A12FA001-AC4F-418D-AE19-62706E023703}">
                      <ahyp:hlinkClr val="tx"/>
                    </a:ext>
                  </a:extLst>
                </a:hlinkClick>
              </a:rPr>
              <a:t>The New York Times</a:t>
            </a:r>
            <a:r>
              <a:rPr lang="en-US" sz="1800">
                <a:solidFill>
                  <a:schemeClr val="dk1"/>
                </a:solidFill>
                <a:latin typeface="Arial"/>
                <a:ea typeface="Arial"/>
                <a:cs typeface="Arial"/>
                <a:sym typeface="Arial"/>
              </a:rPr>
              <a:t>. 	   John Markoff</a:t>
            </a:r>
            <a:endParaRPr sz="1800">
              <a:solidFill>
                <a:schemeClr val="dk1"/>
              </a:solidFill>
              <a:latin typeface="Arial"/>
              <a:ea typeface="Arial"/>
              <a:cs typeface="Arial"/>
              <a:sym typeface="Arial"/>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a:p>
            <a:pPr indent="0" lvl="0" marL="0" marR="0" rtl="0" algn="l">
              <a:spcBef>
                <a:spcPts val="0"/>
              </a:spcBef>
              <a:spcAft>
                <a:spcPts val="0"/>
              </a:spcAft>
              <a:buNone/>
            </a:pPr>
            <a:r>
              <a:rPr lang="en-US" sz="1800">
                <a:solidFill>
                  <a:schemeClr val="dk1"/>
                </a:solidFill>
                <a:latin typeface="Arial"/>
                <a:ea typeface="Arial"/>
                <a:cs typeface="Arial"/>
                <a:sym typeface="Arial"/>
              </a:rPr>
              <a:t>June 24, 2011. </a:t>
            </a:r>
            <a:r>
              <a:rPr lang="en-US" sz="1800" u="sng">
                <a:solidFill>
                  <a:schemeClr val="dk1"/>
                </a:solidFill>
                <a:latin typeface="Arial"/>
                <a:ea typeface="Arial"/>
                <a:cs typeface="Arial"/>
                <a:sym typeface="Arial"/>
                <a:hlinkClick r:id="rId6">
                  <a:extLst>
                    <a:ext uri="{A12FA001-AC4F-418D-AE19-62706E023703}">
                      <ahyp:hlinkClr val="tx"/>
                    </a:ext>
                  </a:extLst>
                </a:hlinkClick>
              </a:rPr>
              <a:t>"Nevada state law paves the way for driverless cars"</a:t>
            </a:r>
            <a:r>
              <a:rPr lang="en-US" sz="1800">
                <a:solidFill>
                  <a:schemeClr val="dk1"/>
                </a:solidFill>
                <a:latin typeface="Arial"/>
                <a:ea typeface="Arial"/>
                <a:cs typeface="Arial"/>
                <a:sym typeface="Arial"/>
              </a:rPr>
              <a:t>. </a:t>
            </a:r>
            <a:r>
              <a:rPr i="1" lang="en-US" sz="1800" u="sng">
                <a:solidFill>
                  <a:schemeClr val="dk1"/>
                </a:solidFill>
                <a:latin typeface="Arial"/>
                <a:ea typeface="Arial"/>
                <a:cs typeface="Arial"/>
                <a:sym typeface="Arial"/>
                <a:hlinkClick r:id="rId7">
                  <a:extLst>
                    <a:ext uri="{A12FA001-AC4F-418D-AE19-62706E023703}">
                      <ahyp:hlinkClr val="tx"/>
                    </a:ext>
                  </a:extLst>
                </a:hlinkClick>
              </a:rPr>
              <a:t>Financial Post</a:t>
            </a:r>
            <a:r>
              <a:rPr lang="en-US" sz="1800">
                <a:solidFill>
                  <a:schemeClr val="dk1"/>
                </a:solidFill>
                <a:latin typeface="Arial"/>
                <a:ea typeface="Arial"/>
                <a:cs typeface="Arial"/>
                <a:sym typeface="Arial"/>
              </a:rPr>
              <a:t>. Christine Dobby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6"/>
          <p:cNvSpPr txBox="1"/>
          <p:nvPr>
            <p:ph type="title"/>
          </p:nvPr>
        </p:nvSpPr>
        <p:spPr>
          <a:xfrm>
            <a:off x="3124200" y="228600"/>
            <a:ext cx="68580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Vision in space</a:t>
            </a:r>
            <a:endParaRPr/>
          </a:p>
        </p:txBody>
      </p:sp>
      <p:pic>
        <p:nvPicPr>
          <p:cNvPr descr="1198865273_31824-1_Sol1369A_WestValley_L257F_br" id="284" name="Google Shape;284;p26"/>
          <p:cNvPicPr preferRelativeResize="0"/>
          <p:nvPr/>
        </p:nvPicPr>
        <p:blipFill rotWithShape="1">
          <a:blip r:embed="rId3">
            <a:alphaModFix/>
          </a:blip>
          <a:srcRect b="0" l="0" r="0" t="0"/>
          <a:stretch/>
        </p:blipFill>
        <p:spPr>
          <a:xfrm>
            <a:off x="3505200" y="1371601"/>
            <a:ext cx="6400800" cy="2333625"/>
          </a:xfrm>
          <a:prstGeom prst="rect">
            <a:avLst/>
          </a:prstGeom>
          <a:noFill/>
          <a:ln>
            <a:noFill/>
          </a:ln>
        </p:spPr>
      </p:pic>
      <p:sp>
        <p:nvSpPr>
          <p:cNvPr id="285" name="Google Shape;285;p26"/>
          <p:cNvSpPr/>
          <p:nvPr/>
        </p:nvSpPr>
        <p:spPr>
          <a:xfrm>
            <a:off x="3276600" y="4724400"/>
            <a:ext cx="7239000" cy="19050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None/>
            </a:pPr>
            <a:r>
              <a:rPr lang="en-US" sz="1600">
                <a:solidFill>
                  <a:schemeClr val="dk1"/>
                </a:solidFill>
                <a:latin typeface="Arial"/>
                <a:ea typeface="Arial"/>
                <a:cs typeface="Arial"/>
                <a:sym typeface="Arial"/>
              </a:rPr>
              <a:t>Vision systems (JPL) used for several tasks</a:t>
            </a:r>
            <a:endParaRPr/>
          </a:p>
          <a:p>
            <a:pPr indent="-285750" lvl="1" marL="742950" marR="0" rtl="0" algn="l">
              <a:spcBef>
                <a:spcPts val="320"/>
              </a:spcBef>
              <a:spcAft>
                <a:spcPts val="0"/>
              </a:spcAft>
              <a:buClr>
                <a:schemeClr val="dk1"/>
              </a:buClr>
              <a:buSzPts val="1600"/>
              <a:buFont typeface="Arial"/>
              <a:buChar char="•"/>
            </a:pPr>
            <a:r>
              <a:rPr b="0" i="0" lang="en-US" sz="1600" u="none" cap="none" strike="noStrike">
                <a:solidFill>
                  <a:schemeClr val="dk1"/>
                </a:solidFill>
                <a:latin typeface="Arial"/>
                <a:ea typeface="Arial"/>
                <a:cs typeface="Arial"/>
                <a:sym typeface="Arial"/>
              </a:rPr>
              <a:t>Panorama stitching</a:t>
            </a:r>
            <a:endParaRPr/>
          </a:p>
          <a:p>
            <a:pPr indent="-285750" lvl="1" marL="742950" marR="0" rtl="0" algn="l">
              <a:spcBef>
                <a:spcPts val="320"/>
              </a:spcBef>
              <a:spcAft>
                <a:spcPts val="0"/>
              </a:spcAft>
              <a:buClr>
                <a:schemeClr val="dk1"/>
              </a:buClr>
              <a:buSzPts val="1600"/>
              <a:buFont typeface="Arial"/>
              <a:buChar char="•"/>
            </a:pPr>
            <a:r>
              <a:rPr b="0" i="0" lang="en-US" sz="1600" u="none" cap="none" strike="noStrike">
                <a:solidFill>
                  <a:schemeClr val="dk1"/>
                </a:solidFill>
                <a:latin typeface="Arial"/>
                <a:ea typeface="Arial"/>
                <a:cs typeface="Arial"/>
                <a:sym typeface="Arial"/>
              </a:rPr>
              <a:t>3D terrain modeling</a:t>
            </a:r>
            <a:endParaRPr/>
          </a:p>
          <a:p>
            <a:pPr indent="-285750" lvl="1" marL="742950" marR="0" rtl="0" algn="l">
              <a:spcBef>
                <a:spcPts val="320"/>
              </a:spcBef>
              <a:spcAft>
                <a:spcPts val="0"/>
              </a:spcAft>
              <a:buClr>
                <a:schemeClr val="dk1"/>
              </a:buClr>
              <a:buSzPts val="1600"/>
              <a:buFont typeface="Arial"/>
              <a:buChar char="•"/>
            </a:pPr>
            <a:r>
              <a:rPr b="0" i="0" lang="en-US" sz="1600" u="none" cap="none" strike="noStrike">
                <a:solidFill>
                  <a:schemeClr val="dk1"/>
                </a:solidFill>
                <a:latin typeface="Arial"/>
                <a:ea typeface="Arial"/>
                <a:cs typeface="Arial"/>
                <a:sym typeface="Arial"/>
              </a:rPr>
              <a:t>Obstacle detection, position tracking</a:t>
            </a:r>
            <a:endParaRPr/>
          </a:p>
          <a:p>
            <a:pPr indent="-285750" lvl="1" marL="742950" marR="0" rtl="0" algn="l">
              <a:spcBef>
                <a:spcPts val="320"/>
              </a:spcBef>
              <a:spcAft>
                <a:spcPts val="0"/>
              </a:spcAft>
              <a:buClr>
                <a:schemeClr val="dk1"/>
              </a:buClr>
              <a:buSzPts val="1600"/>
              <a:buFont typeface="Arial"/>
              <a:buChar char="•"/>
            </a:pPr>
            <a:r>
              <a:rPr b="0" i="0" lang="en-US" sz="1600" u="none" cap="none" strike="noStrike">
                <a:solidFill>
                  <a:schemeClr val="dk1"/>
                </a:solidFill>
                <a:latin typeface="Arial"/>
                <a:ea typeface="Arial"/>
                <a:cs typeface="Arial"/>
                <a:sym typeface="Arial"/>
              </a:rPr>
              <a:t>For more, read “</a:t>
            </a:r>
            <a:r>
              <a:rPr b="0" i="0" lang="en-US" sz="1600" u="sng" cap="none" strike="noStrike">
                <a:solidFill>
                  <a:schemeClr val="dk1"/>
                </a:solidFill>
                <a:latin typeface="Arial"/>
                <a:ea typeface="Arial"/>
                <a:cs typeface="Arial"/>
                <a:sym typeface="Arial"/>
                <a:hlinkClick r:id="rId4">
                  <a:extLst>
                    <a:ext uri="{A12FA001-AC4F-418D-AE19-62706E023703}">
                      <ahyp:hlinkClr val="tx"/>
                    </a:ext>
                  </a:extLst>
                </a:hlinkClick>
              </a:rPr>
              <a:t>Computer Vision on Mars</a:t>
            </a:r>
            <a:r>
              <a:rPr b="0" i="0" lang="en-US" sz="1600" u="none" cap="none" strike="noStrike">
                <a:solidFill>
                  <a:schemeClr val="dk1"/>
                </a:solidFill>
                <a:latin typeface="Arial"/>
                <a:ea typeface="Arial"/>
                <a:cs typeface="Arial"/>
                <a:sym typeface="Arial"/>
              </a:rPr>
              <a:t>” by Matthies et al.</a:t>
            </a:r>
            <a:endParaRPr/>
          </a:p>
        </p:txBody>
      </p:sp>
      <p:sp>
        <p:nvSpPr>
          <p:cNvPr id="286" name="Google Shape;286;p26"/>
          <p:cNvSpPr/>
          <p:nvPr/>
        </p:nvSpPr>
        <p:spPr>
          <a:xfrm>
            <a:off x="3276600" y="3886200"/>
            <a:ext cx="6400800" cy="584776"/>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600" u="sng">
                <a:solidFill>
                  <a:schemeClr val="dk1"/>
                </a:solidFill>
                <a:latin typeface="Arial"/>
                <a:ea typeface="Arial"/>
                <a:cs typeface="Arial"/>
                <a:sym typeface="Arial"/>
                <a:hlinkClick r:id="rId5">
                  <a:extLst>
                    <a:ext uri="{A12FA001-AC4F-418D-AE19-62706E023703}">
                      <ahyp:hlinkClr val="tx"/>
                    </a:ext>
                  </a:extLst>
                </a:hlinkClick>
              </a:rPr>
              <a:t>NASA'S Mars Exploration Rover Spirit </a:t>
            </a:r>
            <a:r>
              <a:rPr lang="en-US" sz="1600">
                <a:solidFill>
                  <a:schemeClr val="dk1"/>
                </a:solidFill>
                <a:latin typeface="Arial"/>
                <a:ea typeface="Arial"/>
                <a:cs typeface="Arial"/>
                <a:sym typeface="Arial"/>
              </a:rPr>
              <a:t>captured this westward view from a low plateau where Spirit spent the closing months of 2007.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Medical imaging</a:t>
            </a:r>
            <a:endParaRPr/>
          </a:p>
        </p:txBody>
      </p:sp>
      <p:pic>
        <p:nvPicPr>
          <p:cNvPr descr="mybrain" id="293" name="Google Shape;293;p27"/>
          <p:cNvPicPr preferRelativeResize="0"/>
          <p:nvPr/>
        </p:nvPicPr>
        <p:blipFill rotWithShape="1">
          <a:blip r:embed="rId3">
            <a:alphaModFix/>
          </a:blip>
          <a:srcRect b="0" l="0" r="0" t="0"/>
          <a:stretch/>
        </p:blipFill>
        <p:spPr>
          <a:xfrm>
            <a:off x="3200400" y="1600200"/>
            <a:ext cx="2939946" cy="3919928"/>
          </a:xfrm>
          <a:prstGeom prst="rect">
            <a:avLst/>
          </a:prstGeom>
          <a:noFill/>
          <a:ln>
            <a:noFill/>
          </a:ln>
        </p:spPr>
      </p:pic>
      <p:pic>
        <p:nvPicPr>
          <p:cNvPr id="294" name="Google Shape;294;p27"/>
          <p:cNvPicPr preferRelativeResize="0"/>
          <p:nvPr/>
        </p:nvPicPr>
        <p:blipFill rotWithShape="1">
          <a:blip r:embed="rId4">
            <a:alphaModFix/>
          </a:blip>
          <a:srcRect b="0" l="0" r="0" t="0"/>
          <a:stretch/>
        </p:blipFill>
        <p:spPr>
          <a:xfrm>
            <a:off x="6781801" y="1981201"/>
            <a:ext cx="3769469" cy="3190267"/>
          </a:xfrm>
          <a:prstGeom prst="rect">
            <a:avLst/>
          </a:prstGeom>
          <a:noFill/>
          <a:ln>
            <a:noFill/>
          </a:ln>
        </p:spPr>
      </p:pic>
      <p:sp>
        <p:nvSpPr>
          <p:cNvPr id="295" name="Google Shape;295;p27"/>
          <p:cNvSpPr/>
          <p:nvPr/>
        </p:nvSpPr>
        <p:spPr>
          <a:xfrm>
            <a:off x="7315200" y="5181600"/>
            <a:ext cx="2665438" cy="7078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000">
                <a:solidFill>
                  <a:schemeClr val="dk1"/>
                </a:solidFill>
                <a:latin typeface="Arial"/>
                <a:ea typeface="Arial"/>
                <a:cs typeface="Arial"/>
                <a:sym typeface="Arial"/>
              </a:rPr>
              <a:t>Image guided surgery</a:t>
            </a:r>
            <a:endParaRPr/>
          </a:p>
          <a:p>
            <a:pPr indent="0" lvl="0" marL="0" marR="0" rtl="0" algn="ctr">
              <a:spcBef>
                <a:spcPts val="0"/>
              </a:spcBef>
              <a:spcAft>
                <a:spcPts val="0"/>
              </a:spcAft>
              <a:buNone/>
            </a:pPr>
            <a:r>
              <a:rPr lang="en-US" sz="2000" u="sng">
                <a:solidFill>
                  <a:schemeClr val="dk1"/>
                </a:solidFill>
                <a:latin typeface="Arial"/>
                <a:ea typeface="Arial"/>
                <a:cs typeface="Arial"/>
                <a:sym typeface="Arial"/>
                <a:hlinkClick r:id="rId5">
                  <a:extLst>
                    <a:ext uri="{A12FA001-AC4F-418D-AE19-62706E023703}">
                      <ahyp:hlinkClr val="tx"/>
                    </a:ext>
                  </a:extLst>
                </a:hlinkClick>
              </a:rPr>
              <a:t>Grimson et al., MIT</a:t>
            </a:r>
            <a:endParaRPr sz="2000">
              <a:solidFill>
                <a:schemeClr val="dk1"/>
              </a:solidFill>
              <a:latin typeface="Arial"/>
              <a:ea typeface="Arial"/>
              <a:cs typeface="Arial"/>
              <a:sym typeface="Arial"/>
            </a:endParaRPr>
          </a:p>
        </p:txBody>
      </p:sp>
      <p:sp>
        <p:nvSpPr>
          <p:cNvPr id="296" name="Google Shape;296;p27"/>
          <p:cNvSpPr/>
          <p:nvPr/>
        </p:nvSpPr>
        <p:spPr>
          <a:xfrm>
            <a:off x="3733801" y="5562600"/>
            <a:ext cx="1481971" cy="7078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000">
                <a:solidFill>
                  <a:schemeClr val="dk1"/>
                </a:solidFill>
                <a:latin typeface="Arial"/>
                <a:ea typeface="Arial"/>
                <a:cs typeface="Arial"/>
                <a:sym typeface="Arial"/>
              </a:rPr>
              <a:t>3D imaging</a:t>
            </a:r>
            <a:endParaRPr/>
          </a:p>
          <a:p>
            <a:pPr indent="0" lvl="0" marL="0" marR="0" rtl="0" algn="ctr">
              <a:spcBef>
                <a:spcPts val="0"/>
              </a:spcBef>
              <a:spcAft>
                <a:spcPts val="0"/>
              </a:spcAft>
              <a:buNone/>
            </a:pPr>
            <a:r>
              <a:rPr lang="en-US" sz="2000">
                <a:solidFill>
                  <a:schemeClr val="dk1"/>
                </a:solidFill>
                <a:latin typeface="Arial"/>
                <a:ea typeface="Arial"/>
                <a:cs typeface="Arial"/>
                <a:sym typeface="Arial"/>
              </a:rPr>
              <a:t>MRI, CT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id="301" name="Google Shape;301;p28"/>
          <p:cNvPicPr preferRelativeResize="0"/>
          <p:nvPr>
            <p:ph idx="1" type="body"/>
          </p:nvPr>
        </p:nvPicPr>
        <p:blipFill rotWithShape="1">
          <a:blip r:embed="rId3">
            <a:alphaModFix/>
          </a:blip>
          <a:srcRect b="0" l="0" r="0" t="0"/>
          <a:stretch/>
        </p:blipFill>
        <p:spPr>
          <a:xfrm>
            <a:off x="3581401" y="2295525"/>
            <a:ext cx="6202363" cy="3411538"/>
          </a:xfrm>
          <a:prstGeom prst="rect">
            <a:avLst/>
          </a:prstGeom>
          <a:noFill/>
          <a:ln>
            <a:noFill/>
          </a:ln>
        </p:spPr>
      </p:pic>
      <p:sp>
        <p:nvSpPr>
          <p:cNvPr id="302" name="Google Shape;302;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Computer vision for healthcare</a:t>
            </a:r>
            <a:endParaRPr/>
          </a:p>
        </p:txBody>
      </p:sp>
      <p:sp>
        <p:nvSpPr>
          <p:cNvPr id="303" name="Google Shape;303;p28"/>
          <p:cNvSpPr/>
          <p:nvPr/>
        </p:nvSpPr>
        <p:spPr>
          <a:xfrm>
            <a:off x="5028743" y="6342488"/>
            <a:ext cx="286456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u="sng">
                <a:solidFill>
                  <a:srgbClr val="333333"/>
                </a:solidFill>
                <a:latin typeface="Roboto"/>
                <a:ea typeface="Roboto"/>
                <a:cs typeface="Roboto"/>
                <a:sym typeface="Roboto"/>
                <a:hlinkClick r:id="rId4">
                  <a:extLst>
                    <a:ext uri="{A12FA001-AC4F-418D-AE19-62706E023703}">
                      <ahyp:hlinkClr val="tx"/>
                    </a:ext>
                  </a:extLst>
                </a:hlinkClick>
              </a:rPr>
              <a:t>BiliCam, Ubicomp 2014</a:t>
            </a:r>
            <a:endParaRPr sz="20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5000"/>
                                        <p:tgtEl>
                                          <p:spTgt spid="3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5000"/>
                                        <p:tgtEl>
                                          <p:spTgt spid="3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pic>
        <p:nvPicPr>
          <p:cNvPr id="308" name="Google Shape;308;p29"/>
          <p:cNvPicPr preferRelativeResize="0"/>
          <p:nvPr>
            <p:ph idx="1" type="body"/>
          </p:nvPr>
        </p:nvPicPr>
        <p:blipFill rotWithShape="1">
          <a:blip r:embed="rId3">
            <a:alphaModFix/>
          </a:blip>
          <a:srcRect b="0" l="0" r="0" t="0"/>
          <a:stretch/>
        </p:blipFill>
        <p:spPr>
          <a:xfrm>
            <a:off x="3735388" y="1600200"/>
            <a:ext cx="5802312" cy="4351338"/>
          </a:xfrm>
          <a:prstGeom prst="rect">
            <a:avLst/>
          </a:prstGeom>
          <a:noFill/>
          <a:ln>
            <a:noFill/>
          </a:ln>
        </p:spPr>
      </p:pic>
      <p:sp>
        <p:nvSpPr>
          <p:cNvPr id="309" name="Google Shape;309;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Computer vision for healthcare</a:t>
            </a:r>
            <a:endParaRPr/>
          </a:p>
        </p:txBody>
      </p:sp>
      <p:sp>
        <p:nvSpPr>
          <p:cNvPr id="310" name="Google Shape;310;p29"/>
          <p:cNvSpPr/>
          <p:nvPr/>
        </p:nvSpPr>
        <p:spPr>
          <a:xfrm>
            <a:off x="5077547" y="6042026"/>
            <a:ext cx="2717636"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u="sng">
                <a:solidFill>
                  <a:schemeClr val="dk1"/>
                </a:solidFill>
                <a:latin typeface="Calibri"/>
                <a:ea typeface="Calibri"/>
                <a:cs typeface="Calibri"/>
                <a:sym typeface="Calibri"/>
                <a:hlinkClick r:id="rId4">
                  <a:extLst>
                    <a:ext uri="{A12FA001-AC4F-418D-AE19-62706E023703}">
                      <ahyp:hlinkClr val="tx"/>
                    </a:ext>
                  </a:extLst>
                </a:hlinkClick>
              </a:rPr>
              <a:t>Autism Screening</a:t>
            </a:r>
            <a:endParaRPr sz="28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5000"/>
                                        <p:tgtEl>
                                          <p:spTgt spid="3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3"/>
          <p:cNvSpPr txBox="1"/>
          <p:nvPr>
            <p:ph idx="1" type="body"/>
          </p:nvPr>
        </p:nvSpPr>
        <p:spPr>
          <a:xfrm>
            <a:off x="401444" y="1744208"/>
            <a:ext cx="8932128" cy="4808992"/>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dk1"/>
              </a:buClr>
              <a:buSzPct val="100000"/>
              <a:buChar char="•"/>
            </a:pPr>
            <a:r>
              <a:rPr lang="en-US"/>
              <a:t>Course textbook</a:t>
            </a:r>
            <a:endParaRPr/>
          </a:p>
          <a:p>
            <a:pPr indent="-64135" lvl="0" marL="228600" rtl="0" algn="l">
              <a:lnSpc>
                <a:spcPct val="90000"/>
              </a:lnSpc>
              <a:spcBef>
                <a:spcPts val="1000"/>
              </a:spcBef>
              <a:spcAft>
                <a:spcPts val="0"/>
              </a:spcAft>
              <a:buClr>
                <a:schemeClr val="dk1"/>
              </a:buClr>
              <a:buSzPct val="100000"/>
              <a:buNone/>
            </a:pPr>
            <a:r>
              <a:t/>
            </a:r>
            <a:endParaRPr/>
          </a:p>
          <a:p>
            <a:pPr indent="-228600" lvl="1" marL="685800" rtl="0" algn="l">
              <a:lnSpc>
                <a:spcPct val="90000"/>
              </a:lnSpc>
              <a:spcBef>
                <a:spcPts val="500"/>
              </a:spcBef>
              <a:spcAft>
                <a:spcPts val="0"/>
              </a:spcAft>
              <a:buClr>
                <a:schemeClr val="dk1"/>
              </a:buClr>
              <a:buSzPct val="100000"/>
              <a:buChar char="•"/>
            </a:pPr>
            <a:r>
              <a:rPr b="1" i="1" lang="en-US"/>
              <a:t>Pattern Recognition and Machine Learning, </a:t>
            </a:r>
            <a:endParaRPr/>
          </a:p>
          <a:p>
            <a:pPr indent="0" lvl="1" marL="457200" rtl="0" algn="l">
              <a:lnSpc>
                <a:spcPct val="90000"/>
              </a:lnSpc>
              <a:spcBef>
                <a:spcPts val="500"/>
              </a:spcBef>
              <a:spcAft>
                <a:spcPts val="0"/>
              </a:spcAft>
              <a:buClr>
                <a:schemeClr val="dk1"/>
              </a:buClr>
              <a:buSzPct val="100000"/>
              <a:buNone/>
            </a:pPr>
            <a:r>
              <a:rPr lang="en-US"/>
              <a:t>by Christopher M. Bishop, 2006</a:t>
            </a:r>
            <a:endParaRPr/>
          </a:p>
          <a:p>
            <a:pPr indent="-87630" lvl="1" marL="685800" rtl="0" algn="l">
              <a:lnSpc>
                <a:spcPct val="90000"/>
              </a:lnSpc>
              <a:spcBef>
                <a:spcPts val="500"/>
              </a:spcBef>
              <a:spcAft>
                <a:spcPts val="0"/>
              </a:spcAft>
              <a:buClr>
                <a:schemeClr val="dk1"/>
              </a:buClr>
              <a:buSzPct val="100000"/>
              <a:buNone/>
            </a:pPr>
            <a:r>
              <a:t/>
            </a:r>
            <a:endParaRPr/>
          </a:p>
          <a:p>
            <a:pPr indent="0" lvl="1" marL="457200" rtl="0" algn="l">
              <a:lnSpc>
                <a:spcPct val="90000"/>
              </a:lnSpc>
              <a:spcBef>
                <a:spcPts val="500"/>
              </a:spcBef>
              <a:spcAft>
                <a:spcPts val="0"/>
              </a:spcAft>
              <a:buClr>
                <a:schemeClr val="dk1"/>
              </a:buClr>
              <a:buSzPct val="100000"/>
              <a:buNone/>
            </a:pPr>
            <a:r>
              <a:t/>
            </a:r>
            <a:endParaRPr/>
          </a:p>
          <a:p>
            <a:pPr indent="-87630" lvl="1" marL="685800" rtl="0" algn="l">
              <a:lnSpc>
                <a:spcPct val="90000"/>
              </a:lnSpc>
              <a:spcBef>
                <a:spcPts val="500"/>
              </a:spcBef>
              <a:spcAft>
                <a:spcPts val="0"/>
              </a:spcAft>
              <a:buClr>
                <a:schemeClr val="dk1"/>
              </a:buClr>
              <a:buSzPct val="100000"/>
              <a:buNone/>
            </a:pPr>
            <a:r>
              <a:t/>
            </a:r>
            <a:endParaRPr/>
          </a:p>
          <a:p>
            <a:pPr indent="-228600" lvl="1" marL="685800" rtl="0" algn="l">
              <a:lnSpc>
                <a:spcPct val="90000"/>
              </a:lnSpc>
              <a:spcBef>
                <a:spcPts val="500"/>
              </a:spcBef>
              <a:spcAft>
                <a:spcPts val="0"/>
              </a:spcAft>
              <a:buClr>
                <a:schemeClr val="dk1"/>
              </a:buClr>
              <a:buSzPct val="100000"/>
              <a:buChar char="•"/>
            </a:pPr>
            <a:r>
              <a:rPr b="1" i="1" lang="en-US"/>
              <a:t>The Elements of Statistical Learning: Data Mining, Inference, and Prediction (Second Edition), </a:t>
            </a:r>
            <a:endParaRPr/>
          </a:p>
          <a:p>
            <a:pPr indent="0" lvl="1" marL="457200" rtl="0" algn="l">
              <a:lnSpc>
                <a:spcPct val="90000"/>
              </a:lnSpc>
              <a:spcBef>
                <a:spcPts val="500"/>
              </a:spcBef>
              <a:spcAft>
                <a:spcPts val="0"/>
              </a:spcAft>
              <a:buClr>
                <a:schemeClr val="dk1"/>
              </a:buClr>
              <a:buSzPct val="100000"/>
              <a:buNone/>
            </a:pPr>
            <a:r>
              <a:rPr lang="en-US"/>
              <a:t>by Trevor Hastie, Robert Tibshirani and Jerome Friedman, 2009</a:t>
            </a:r>
            <a:endParaRPr/>
          </a:p>
          <a:p>
            <a:pPr indent="-87630" lvl="1" marL="685800" rtl="0" algn="l">
              <a:lnSpc>
                <a:spcPct val="90000"/>
              </a:lnSpc>
              <a:spcBef>
                <a:spcPts val="500"/>
              </a:spcBef>
              <a:spcAft>
                <a:spcPts val="0"/>
              </a:spcAft>
              <a:buClr>
                <a:schemeClr val="dk1"/>
              </a:buClr>
              <a:buSzPct val="100000"/>
              <a:buNone/>
            </a:pPr>
            <a:r>
              <a:t/>
            </a:r>
            <a:endParaRPr/>
          </a:p>
          <a:p>
            <a:pPr indent="-87630" lvl="1" marL="685800" rtl="0" algn="l">
              <a:lnSpc>
                <a:spcPct val="90000"/>
              </a:lnSpc>
              <a:spcBef>
                <a:spcPts val="500"/>
              </a:spcBef>
              <a:spcAft>
                <a:spcPts val="0"/>
              </a:spcAft>
              <a:buClr>
                <a:schemeClr val="dk1"/>
              </a:buClr>
              <a:buSzPct val="100000"/>
              <a:buNone/>
            </a:pPr>
            <a:r>
              <a:t/>
            </a:r>
            <a:endParaRPr/>
          </a:p>
          <a:p>
            <a:pPr indent="-87630" lvl="1" marL="685800" rtl="0" algn="l">
              <a:lnSpc>
                <a:spcPct val="90000"/>
              </a:lnSpc>
              <a:spcBef>
                <a:spcPts val="500"/>
              </a:spcBef>
              <a:spcAft>
                <a:spcPts val="0"/>
              </a:spcAft>
              <a:buClr>
                <a:schemeClr val="dk1"/>
              </a:buClr>
              <a:buSzPct val="100000"/>
              <a:buNone/>
            </a:pPr>
            <a:r>
              <a:t/>
            </a:r>
            <a:endParaRPr/>
          </a:p>
          <a:p>
            <a:pPr indent="-228600" lvl="1" marL="685800" rtl="0" algn="l">
              <a:lnSpc>
                <a:spcPct val="90000"/>
              </a:lnSpc>
              <a:spcBef>
                <a:spcPts val="500"/>
              </a:spcBef>
              <a:spcAft>
                <a:spcPts val="0"/>
              </a:spcAft>
              <a:buClr>
                <a:schemeClr val="dk1"/>
              </a:buClr>
              <a:buSzPct val="100000"/>
              <a:buChar char="•"/>
            </a:pPr>
            <a:r>
              <a:rPr b="1" i="1" lang="en-US"/>
              <a:t>Deep Learning, </a:t>
            </a:r>
            <a:endParaRPr/>
          </a:p>
          <a:p>
            <a:pPr indent="0" lvl="1" marL="457200" rtl="0" algn="l">
              <a:lnSpc>
                <a:spcPct val="90000"/>
              </a:lnSpc>
              <a:spcBef>
                <a:spcPts val="500"/>
              </a:spcBef>
              <a:spcAft>
                <a:spcPts val="0"/>
              </a:spcAft>
              <a:buClr>
                <a:schemeClr val="dk1"/>
              </a:buClr>
              <a:buSzPct val="100000"/>
              <a:buNone/>
            </a:pPr>
            <a:r>
              <a:rPr lang="en-US"/>
              <a:t>by Ian Goodfellow, Yoshua Bengio and Aaron Courville, 2016</a:t>
            </a:r>
            <a:endParaRPr/>
          </a:p>
          <a:p>
            <a:pPr indent="-64135" lvl="0" marL="228600" rtl="0" algn="l">
              <a:lnSpc>
                <a:spcPct val="90000"/>
              </a:lnSpc>
              <a:spcBef>
                <a:spcPts val="1000"/>
              </a:spcBef>
              <a:spcAft>
                <a:spcPts val="0"/>
              </a:spcAft>
              <a:buClr>
                <a:schemeClr val="dk1"/>
              </a:buClr>
              <a:buSzPct val="100000"/>
              <a:buNone/>
            </a:pPr>
            <a:r>
              <a:t/>
            </a:r>
            <a:endParaRPr/>
          </a:p>
        </p:txBody>
      </p:sp>
      <p:sp>
        <p:nvSpPr>
          <p:cNvPr id="105" name="Google Shape;105;p3"/>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200" u="none" cap="none" strike="noStrike">
                <a:solidFill>
                  <a:srgbClr val="888888"/>
                </a:solidFill>
                <a:latin typeface="Calibri"/>
                <a:ea typeface="Calibri"/>
                <a:cs typeface="Calibri"/>
                <a:sym typeface="Calibri"/>
              </a:rPr>
              <a:t>‹#›</a:t>
            </a:fld>
            <a:endParaRPr b="0" i="0" sz="1200" u="none" cap="none" strike="noStrike">
              <a:solidFill>
                <a:srgbClr val="888888"/>
              </a:solidFill>
              <a:latin typeface="Calibri"/>
              <a:ea typeface="Calibri"/>
              <a:cs typeface="Calibri"/>
              <a:sym typeface="Calibri"/>
            </a:endParaRPr>
          </a:p>
        </p:txBody>
      </p:sp>
      <p:sp>
        <p:nvSpPr>
          <p:cNvPr id="106" name="Google Shape;106;p3"/>
          <p:cNvSpPr txBox="1"/>
          <p:nvPr>
            <p:ph type="title"/>
          </p:nvPr>
        </p:nvSpPr>
        <p:spPr>
          <a:xfrm>
            <a:off x="0" y="0"/>
            <a:ext cx="121920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lang="en-US"/>
              <a:t>Course Information (Cont’d)</a:t>
            </a:r>
            <a:endParaRPr/>
          </a:p>
        </p:txBody>
      </p:sp>
      <p:pic>
        <p:nvPicPr>
          <p:cNvPr id="107" name="Google Shape;107;p3"/>
          <p:cNvPicPr preferRelativeResize="0"/>
          <p:nvPr/>
        </p:nvPicPr>
        <p:blipFill rotWithShape="1">
          <a:blip r:embed="rId3">
            <a:alphaModFix/>
          </a:blip>
          <a:srcRect b="0" l="0" r="0" t="0"/>
          <a:stretch/>
        </p:blipFill>
        <p:spPr>
          <a:xfrm>
            <a:off x="9553069" y="1754412"/>
            <a:ext cx="1161415" cy="1574800"/>
          </a:xfrm>
          <a:prstGeom prst="rect">
            <a:avLst/>
          </a:prstGeom>
          <a:noFill/>
          <a:ln>
            <a:noFill/>
          </a:ln>
        </p:spPr>
      </p:pic>
      <p:pic>
        <p:nvPicPr>
          <p:cNvPr id="108" name="Google Shape;108;p3"/>
          <p:cNvPicPr preferRelativeResize="0"/>
          <p:nvPr/>
        </p:nvPicPr>
        <p:blipFill rotWithShape="1">
          <a:blip r:embed="rId4">
            <a:alphaModFix/>
          </a:blip>
          <a:srcRect b="0" l="0" r="0" t="0"/>
          <a:stretch/>
        </p:blipFill>
        <p:spPr>
          <a:xfrm>
            <a:off x="9551513" y="3459387"/>
            <a:ext cx="1162970" cy="1574800"/>
          </a:xfrm>
          <a:prstGeom prst="rect">
            <a:avLst/>
          </a:prstGeom>
          <a:noFill/>
          <a:ln>
            <a:noFill/>
          </a:ln>
        </p:spPr>
      </p:pic>
      <p:pic>
        <p:nvPicPr>
          <p:cNvPr id="109" name="Google Shape;109;p3"/>
          <p:cNvPicPr preferRelativeResize="0"/>
          <p:nvPr/>
        </p:nvPicPr>
        <p:blipFill rotWithShape="1">
          <a:blip r:embed="rId5">
            <a:alphaModFix/>
          </a:blip>
          <a:srcRect b="0" l="0" r="0" t="0"/>
          <a:stretch/>
        </p:blipFill>
        <p:spPr>
          <a:xfrm>
            <a:off x="9551513" y="5164362"/>
            <a:ext cx="1162970" cy="1574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500"/>
                                        <p:tgtEl>
                                          <p:spTgt spid="1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pic>
        <p:nvPicPr>
          <p:cNvPr id="315" name="Google Shape;315;p30"/>
          <p:cNvPicPr preferRelativeResize="0"/>
          <p:nvPr>
            <p:ph idx="1" type="body"/>
          </p:nvPr>
        </p:nvPicPr>
        <p:blipFill rotWithShape="1">
          <a:blip r:embed="rId3">
            <a:alphaModFix/>
          </a:blip>
          <a:srcRect b="0" l="0" r="0" t="0"/>
          <a:stretch/>
        </p:blipFill>
        <p:spPr>
          <a:xfrm>
            <a:off x="3886201" y="1676400"/>
            <a:ext cx="5802313" cy="4351338"/>
          </a:xfrm>
          <a:prstGeom prst="rect">
            <a:avLst/>
          </a:prstGeom>
          <a:noFill/>
          <a:ln>
            <a:noFill/>
          </a:ln>
        </p:spPr>
      </p:pic>
      <p:sp>
        <p:nvSpPr>
          <p:cNvPr id="316" name="Google Shape;316;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Computer vision for healthcare</a:t>
            </a:r>
            <a:endParaRPr/>
          </a:p>
        </p:txBody>
      </p:sp>
      <p:sp>
        <p:nvSpPr>
          <p:cNvPr id="317" name="Google Shape;317;p30"/>
          <p:cNvSpPr/>
          <p:nvPr/>
        </p:nvSpPr>
        <p:spPr>
          <a:xfrm>
            <a:off x="5020154" y="6095152"/>
            <a:ext cx="286523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u="sng">
                <a:solidFill>
                  <a:srgbClr val="333333"/>
                </a:solidFill>
                <a:latin typeface="Roboto"/>
                <a:ea typeface="Roboto"/>
                <a:cs typeface="Roboto"/>
                <a:sym typeface="Roboto"/>
                <a:hlinkClick r:id="rId4">
                  <a:extLst>
                    <a:ext uri="{A12FA001-AC4F-418D-AE19-62706E023703}">
                      <ahyp:hlinkClr val="tx"/>
                    </a:ext>
                  </a:extLst>
                </a:hlinkClick>
              </a:rPr>
              <a:t>Video magnification</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5000"/>
                                        <p:tgtEl>
                                          <p:spTgt spid="3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5000"/>
                                        <p:tgtEl>
                                          <p:spTgt spid="3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1"/>
          <p:cNvSpPr txBox="1"/>
          <p:nvPr>
            <p:ph type="title"/>
          </p:nvPr>
        </p:nvSpPr>
        <p:spPr>
          <a:xfrm>
            <a:off x="0" y="0"/>
            <a:ext cx="12192000" cy="879243"/>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Calibri"/>
              <a:buNone/>
            </a:pPr>
            <a:r>
              <a:rPr lang="en-US"/>
              <a:t>Machine Learning Framework</a:t>
            </a:r>
            <a:endParaRPr/>
          </a:p>
        </p:txBody>
      </p:sp>
      <p:sp>
        <p:nvSpPr>
          <p:cNvPr id="323" name="Google Shape;323;p31"/>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descr="5.jpg" id="324" name="Google Shape;324;p31"/>
          <p:cNvPicPr preferRelativeResize="0"/>
          <p:nvPr/>
        </p:nvPicPr>
        <p:blipFill rotWithShape="1">
          <a:blip r:embed="rId3">
            <a:alphaModFix/>
          </a:blip>
          <a:srcRect b="0" l="0" r="0" t="0"/>
          <a:stretch/>
        </p:blipFill>
        <p:spPr>
          <a:xfrm>
            <a:off x="3688695" y="879243"/>
            <a:ext cx="4554351" cy="575286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500"/>
                                        <p:tgtEl>
                                          <p:spTgt spid="3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2"/>
          <p:cNvSpPr txBox="1"/>
          <p:nvPr>
            <p:ph idx="1" type="body"/>
          </p:nvPr>
        </p:nvSpPr>
        <p:spPr>
          <a:xfrm>
            <a:off x="838200" y="1253331"/>
            <a:ext cx="10515600" cy="4351338"/>
          </a:xfrm>
          <a:prstGeom prst="rect">
            <a:avLst/>
          </a:prstGeom>
          <a:noFill/>
          <a:ln>
            <a:noFill/>
          </a:ln>
        </p:spPr>
        <p:txBody>
          <a:bodyPr anchorCtr="0" anchor="t" bIns="45700" lIns="91425" spcFirstLastPara="1" rIns="91425" wrap="square" tIns="45700">
            <a:normAutofit fontScale="77500" lnSpcReduction="20000"/>
          </a:bodyPr>
          <a:lstStyle/>
          <a:p>
            <a:pPr indent="-228600" lvl="0" marL="228600" rtl="0" algn="l">
              <a:lnSpc>
                <a:spcPct val="90000"/>
              </a:lnSpc>
              <a:spcBef>
                <a:spcPts val="0"/>
              </a:spcBef>
              <a:spcAft>
                <a:spcPts val="0"/>
              </a:spcAft>
              <a:buClr>
                <a:schemeClr val="dk1"/>
              </a:buClr>
              <a:buSzPct val="100000"/>
              <a:buChar char="•"/>
            </a:pPr>
            <a:r>
              <a:rPr lang="en-US"/>
              <a:t>Machine Learning: Field of study that gives computers the ability to learn without being explicitly programmed.  - Arthur Samuel (1959)</a:t>
            </a:r>
            <a:endParaRPr/>
          </a:p>
          <a:p>
            <a:pPr indent="-90804" lvl="0" marL="228600" rtl="0" algn="l">
              <a:lnSpc>
                <a:spcPct val="90000"/>
              </a:lnSpc>
              <a:spcBef>
                <a:spcPts val="1000"/>
              </a:spcBef>
              <a:spcAft>
                <a:spcPts val="0"/>
              </a:spcAft>
              <a:buClr>
                <a:schemeClr val="dk1"/>
              </a:buClr>
              <a:buSzPct val="100000"/>
              <a:buNone/>
            </a:pPr>
            <a:r>
              <a:t/>
            </a:r>
            <a:endParaRPr/>
          </a:p>
          <a:p>
            <a:pPr indent="-90804" lvl="0" marL="228600" rtl="0" algn="l">
              <a:lnSpc>
                <a:spcPct val="90000"/>
              </a:lnSpc>
              <a:spcBef>
                <a:spcPts val="1000"/>
              </a:spcBef>
              <a:spcAft>
                <a:spcPts val="0"/>
              </a:spcAft>
              <a:buClr>
                <a:schemeClr val="dk1"/>
              </a:buClr>
              <a:buSzPct val="100000"/>
              <a:buNone/>
            </a:pPr>
            <a:r>
              <a:t/>
            </a:r>
            <a:endParaRPr/>
          </a:p>
          <a:p>
            <a:pPr indent="-90804" lvl="0" marL="228600" rtl="0" algn="l">
              <a:lnSpc>
                <a:spcPct val="90000"/>
              </a:lnSpc>
              <a:spcBef>
                <a:spcPts val="1000"/>
              </a:spcBef>
              <a:spcAft>
                <a:spcPts val="0"/>
              </a:spcAft>
              <a:buClr>
                <a:schemeClr val="dk1"/>
              </a:buClr>
              <a:buSzPct val="100000"/>
              <a:buNone/>
            </a:pPr>
            <a:r>
              <a:t/>
            </a:r>
            <a:endParaRPr/>
          </a:p>
          <a:p>
            <a:pPr indent="-90804" lvl="0" marL="228600" rtl="0" algn="l">
              <a:lnSpc>
                <a:spcPct val="90000"/>
              </a:lnSpc>
              <a:spcBef>
                <a:spcPts val="1000"/>
              </a:spcBef>
              <a:spcAft>
                <a:spcPts val="0"/>
              </a:spcAft>
              <a:buClr>
                <a:schemeClr val="dk1"/>
              </a:buClr>
              <a:buSzPct val="100000"/>
              <a:buNone/>
            </a:pPr>
            <a:r>
              <a:t/>
            </a:r>
            <a:endParaRPr/>
          </a:p>
          <a:p>
            <a:pPr indent="-90804" lvl="0" marL="228600" rtl="0" algn="l">
              <a:lnSpc>
                <a:spcPct val="90000"/>
              </a:lnSpc>
              <a:spcBef>
                <a:spcPts val="1000"/>
              </a:spcBef>
              <a:spcAft>
                <a:spcPts val="0"/>
              </a:spcAft>
              <a:buClr>
                <a:schemeClr val="dk1"/>
              </a:buClr>
              <a:buSzPct val="100000"/>
              <a:buNone/>
            </a:pPr>
            <a:r>
              <a:t/>
            </a:r>
            <a:endParaRPr/>
          </a:p>
          <a:p>
            <a:pPr indent="-90804" lvl="0" marL="228600" rtl="0" algn="l">
              <a:lnSpc>
                <a:spcPct val="90000"/>
              </a:lnSpc>
              <a:spcBef>
                <a:spcPts val="1000"/>
              </a:spcBef>
              <a:spcAft>
                <a:spcPts val="0"/>
              </a:spcAft>
              <a:buClr>
                <a:schemeClr val="dk1"/>
              </a:buClr>
              <a:buSzPct val="100000"/>
              <a:buNone/>
            </a:pPr>
            <a:r>
              <a:t/>
            </a:r>
            <a:endParaRPr/>
          </a:p>
          <a:p>
            <a:pPr indent="-90804" lvl="0" marL="228600" rtl="0" algn="l">
              <a:lnSpc>
                <a:spcPct val="90000"/>
              </a:lnSpc>
              <a:spcBef>
                <a:spcPts val="1000"/>
              </a:spcBef>
              <a:spcAft>
                <a:spcPts val="0"/>
              </a:spcAft>
              <a:buClr>
                <a:schemeClr val="dk1"/>
              </a:buClr>
              <a:buSzPct val="100000"/>
              <a:buNone/>
            </a:pPr>
            <a:r>
              <a:t/>
            </a:r>
            <a:endParaRPr/>
          </a:p>
          <a:p>
            <a:pPr indent="-90804"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en-US"/>
              <a:t>Well-posed Learning Problem: A computer program is said to learn from experience E with respect to some task T and some performance measure P, if its performance on T, as measured by P, improves with experience E. - Tom Mitchell (1998) </a:t>
            </a:r>
            <a:endParaRPr/>
          </a:p>
        </p:txBody>
      </p:sp>
      <p:sp>
        <p:nvSpPr>
          <p:cNvPr id="330" name="Google Shape;330;p32"/>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331" name="Google Shape;331;p32"/>
          <p:cNvSpPr txBox="1"/>
          <p:nvPr>
            <p:ph type="title"/>
          </p:nvPr>
        </p:nvSpPr>
        <p:spPr>
          <a:xfrm>
            <a:off x="0" y="0"/>
            <a:ext cx="12192000" cy="84931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lang="en-US"/>
              <a:t>What is machine learning?</a:t>
            </a:r>
            <a:endParaRPr/>
          </a:p>
        </p:txBody>
      </p:sp>
      <p:pic>
        <p:nvPicPr>
          <p:cNvPr descr="1.jpg" id="332" name="Google Shape;332;p32"/>
          <p:cNvPicPr preferRelativeResize="0"/>
          <p:nvPr/>
        </p:nvPicPr>
        <p:blipFill rotWithShape="1">
          <a:blip r:embed="rId3">
            <a:alphaModFix/>
          </a:blip>
          <a:srcRect b="0" l="0" r="0" t="0"/>
          <a:stretch/>
        </p:blipFill>
        <p:spPr>
          <a:xfrm>
            <a:off x="5307106" y="2147047"/>
            <a:ext cx="2743200" cy="2209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0" st="0"/>
                                            </p:txEl>
                                          </p:spTgt>
                                        </p:tgtEl>
                                        <p:attrNameLst>
                                          <p:attrName>style.visibility</p:attrName>
                                        </p:attrNameLst>
                                      </p:cBhvr>
                                      <p:to>
                                        <p:strVal val="visible"/>
                                      </p:to>
                                    </p:set>
                                    <p:animEffect filter="fade" transition="in">
                                      <p:cBhvr>
                                        <p:cTn dur="500"/>
                                        <p:tgtEl>
                                          <p:spTgt spid="3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1" st="1"/>
                                            </p:txEl>
                                          </p:spTgt>
                                        </p:tgtEl>
                                        <p:attrNameLst>
                                          <p:attrName>style.visibility</p:attrName>
                                        </p:attrNameLst>
                                      </p:cBhvr>
                                      <p:to>
                                        <p:strVal val="visible"/>
                                      </p:to>
                                    </p:set>
                                    <p:animEffect filter="fade" transition="in">
                                      <p:cBhvr>
                                        <p:cTn dur="500"/>
                                        <p:tgtEl>
                                          <p:spTgt spid="3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2" st="2"/>
                                            </p:txEl>
                                          </p:spTgt>
                                        </p:tgtEl>
                                        <p:attrNameLst>
                                          <p:attrName>style.visibility</p:attrName>
                                        </p:attrNameLst>
                                      </p:cBhvr>
                                      <p:to>
                                        <p:strVal val="visible"/>
                                      </p:to>
                                    </p:set>
                                    <p:animEffect filter="fade" transition="in">
                                      <p:cBhvr>
                                        <p:cTn dur="500"/>
                                        <p:tgtEl>
                                          <p:spTgt spid="3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3" st="3"/>
                                            </p:txEl>
                                          </p:spTgt>
                                        </p:tgtEl>
                                        <p:attrNameLst>
                                          <p:attrName>style.visibility</p:attrName>
                                        </p:attrNameLst>
                                      </p:cBhvr>
                                      <p:to>
                                        <p:strVal val="visible"/>
                                      </p:to>
                                    </p:set>
                                    <p:animEffect filter="fade" transition="in">
                                      <p:cBhvr>
                                        <p:cTn dur="500"/>
                                        <p:tgtEl>
                                          <p:spTgt spid="32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4" st="4"/>
                                            </p:txEl>
                                          </p:spTgt>
                                        </p:tgtEl>
                                        <p:attrNameLst>
                                          <p:attrName>style.visibility</p:attrName>
                                        </p:attrNameLst>
                                      </p:cBhvr>
                                      <p:to>
                                        <p:strVal val="visible"/>
                                      </p:to>
                                    </p:set>
                                    <p:animEffect filter="fade" transition="in">
                                      <p:cBhvr>
                                        <p:cTn dur="500"/>
                                        <p:tgtEl>
                                          <p:spTgt spid="32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5" st="5"/>
                                            </p:txEl>
                                          </p:spTgt>
                                        </p:tgtEl>
                                        <p:attrNameLst>
                                          <p:attrName>style.visibility</p:attrName>
                                        </p:attrNameLst>
                                      </p:cBhvr>
                                      <p:to>
                                        <p:strVal val="visible"/>
                                      </p:to>
                                    </p:set>
                                    <p:animEffect filter="fade" transition="in">
                                      <p:cBhvr>
                                        <p:cTn dur="500"/>
                                        <p:tgtEl>
                                          <p:spTgt spid="32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6" st="6"/>
                                            </p:txEl>
                                          </p:spTgt>
                                        </p:tgtEl>
                                        <p:attrNameLst>
                                          <p:attrName>style.visibility</p:attrName>
                                        </p:attrNameLst>
                                      </p:cBhvr>
                                      <p:to>
                                        <p:strVal val="visible"/>
                                      </p:to>
                                    </p:set>
                                    <p:animEffect filter="fade" transition="in">
                                      <p:cBhvr>
                                        <p:cTn dur="500"/>
                                        <p:tgtEl>
                                          <p:spTgt spid="32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7" st="7"/>
                                            </p:txEl>
                                          </p:spTgt>
                                        </p:tgtEl>
                                        <p:attrNameLst>
                                          <p:attrName>style.visibility</p:attrName>
                                        </p:attrNameLst>
                                      </p:cBhvr>
                                      <p:to>
                                        <p:strVal val="visible"/>
                                      </p:to>
                                    </p:set>
                                    <p:animEffect filter="fade" transition="in">
                                      <p:cBhvr>
                                        <p:cTn dur="500"/>
                                        <p:tgtEl>
                                          <p:spTgt spid="32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8" st="8"/>
                                            </p:txEl>
                                          </p:spTgt>
                                        </p:tgtEl>
                                        <p:attrNameLst>
                                          <p:attrName>style.visibility</p:attrName>
                                        </p:attrNameLst>
                                      </p:cBhvr>
                                      <p:to>
                                        <p:strVal val="visible"/>
                                      </p:to>
                                    </p:set>
                                    <p:animEffect filter="fade" transition="in">
                                      <p:cBhvr>
                                        <p:cTn dur="500"/>
                                        <p:tgtEl>
                                          <p:spTgt spid="329">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xEl>
                                              <p:pRg end="9" st="9"/>
                                            </p:txEl>
                                          </p:spTgt>
                                        </p:tgtEl>
                                        <p:attrNameLst>
                                          <p:attrName>style.visibility</p:attrName>
                                        </p:attrNameLst>
                                      </p:cBhvr>
                                      <p:to>
                                        <p:strVal val="visible"/>
                                      </p:to>
                                    </p:set>
                                    <p:animEffect filter="fade" transition="in">
                                      <p:cBhvr>
                                        <p:cTn dur="500"/>
                                        <p:tgtEl>
                                          <p:spTgt spid="329">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500"/>
                                        <p:tgtEl>
                                          <p:spTgt spid="3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3"/>
          <p:cNvSpPr txBox="1"/>
          <p:nvPr>
            <p:ph idx="1" type="body"/>
          </p:nvPr>
        </p:nvSpPr>
        <p:spPr>
          <a:xfrm>
            <a:off x="2568388" y="2819400"/>
            <a:ext cx="6858000" cy="28956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600"/>
              <a:buChar char="•"/>
            </a:pPr>
            <a:r>
              <a:rPr lang="en-US" sz="1600"/>
              <a:t>Suppose your email program watches which emails you do or do not mark as spam, and based on that learns how to better filter spam. What is the task T in this setting?</a:t>
            </a:r>
            <a:endParaRPr/>
          </a:p>
          <a:p>
            <a:pPr indent="-127000" lvl="0" marL="228600" rtl="0" algn="l">
              <a:lnSpc>
                <a:spcPct val="90000"/>
              </a:lnSpc>
              <a:spcBef>
                <a:spcPts val="1000"/>
              </a:spcBef>
              <a:spcAft>
                <a:spcPts val="0"/>
              </a:spcAft>
              <a:buClr>
                <a:schemeClr val="dk1"/>
              </a:buClr>
              <a:buSzPts val="1600"/>
              <a:buNone/>
            </a:pPr>
            <a:r>
              <a:t/>
            </a:r>
            <a:endParaRPr sz="1600"/>
          </a:p>
          <a:p>
            <a:pPr indent="-127000" lvl="0" marL="228600" rtl="0" algn="l">
              <a:lnSpc>
                <a:spcPct val="90000"/>
              </a:lnSpc>
              <a:spcBef>
                <a:spcPts val="1000"/>
              </a:spcBef>
              <a:spcAft>
                <a:spcPts val="0"/>
              </a:spcAft>
              <a:buClr>
                <a:schemeClr val="dk1"/>
              </a:buClr>
              <a:buSzPts val="1600"/>
              <a:buNone/>
            </a:pPr>
            <a:r>
              <a:t/>
            </a:r>
            <a:endParaRPr sz="1600"/>
          </a:p>
          <a:p>
            <a:pPr indent="-228600" lvl="0" marL="228600" rtl="0" algn="l">
              <a:lnSpc>
                <a:spcPct val="90000"/>
              </a:lnSpc>
              <a:spcBef>
                <a:spcPts val="1000"/>
              </a:spcBef>
              <a:spcAft>
                <a:spcPts val="0"/>
              </a:spcAft>
              <a:buClr>
                <a:schemeClr val="dk1"/>
              </a:buClr>
              <a:buSzPts val="1600"/>
              <a:buAutoNum type="alphaLcPeriod"/>
            </a:pPr>
            <a:r>
              <a:rPr lang="en-US" sz="1600"/>
              <a:t>Classifying emails as spam or not spam.</a:t>
            </a:r>
            <a:endParaRPr/>
          </a:p>
          <a:p>
            <a:pPr indent="-228600" lvl="0" marL="228600" rtl="0" algn="l">
              <a:lnSpc>
                <a:spcPct val="90000"/>
              </a:lnSpc>
              <a:spcBef>
                <a:spcPts val="1000"/>
              </a:spcBef>
              <a:spcAft>
                <a:spcPts val="0"/>
              </a:spcAft>
              <a:buClr>
                <a:schemeClr val="dk1"/>
              </a:buClr>
              <a:buSzPts val="1600"/>
              <a:buAutoNum type="alphaLcPeriod"/>
            </a:pPr>
            <a:r>
              <a:rPr lang="en-US" sz="1600"/>
              <a:t>Watching you label emails as spam or not spam.</a:t>
            </a:r>
            <a:endParaRPr/>
          </a:p>
          <a:p>
            <a:pPr indent="-228600" lvl="0" marL="228600" rtl="0" algn="l">
              <a:lnSpc>
                <a:spcPct val="90000"/>
              </a:lnSpc>
              <a:spcBef>
                <a:spcPts val="1000"/>
              </a:spcBef>
              <a:spcAft>
                <a:spcPts val="0"/>
              </a:spcAft>
              <a:buClr>
                <a:schemeClr val="dk1"/>
              </a:buClr>
              <a:buSzPts val="1600"/>
              <a:buAutoNum type="alphaLcPeriod"/>
            </a:pPr>
            <a:r>
              <a:rPr lang="en-US" sz="1600"/>
              <a:t>The number (or fraction) of emails correctly classified as spam/not spam.</a:t>
            </a:r>
            <a:endParaRPr/>
          </a:p>
          <a:p>
            <a:pPr indent="-228600" lvl="0" marL="228600" rtl="0" algn="l">
              <a:lnSpc>
                <a:spcPct val="90000"/>
              </a:lnSpc>
              <a:spcBef>
                <a:spcPts val="1000"/>
              </a:spcBef>
              <a:spcAft>
                <a:spcPts val="0"/>
              </a:spcAft>
              <a:buClr>
                <a:schemeClr val="dk1"/>
              </a:buClr>
              <a:buSzPts val="1600"/>
              <a:buAutoNum type="alphaLcPeriod"/>
            </a:pPr>
            <a:r>
              <a:rPr lang="en-US" sz="1600"/>
              <a:t>None of the above—this is not a machine learning problem.</a:t>
            </a:r>
            <a:endParaRPr sz="1600"/>
          </a:p>
        </p:txBody>
      </p:sp>
      <p:sp>
        <p:nvSpPr>
          <p:cNvPr id="338" name="Google Shape;338;p33"/>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339" name="Google Shape;339;p33"/>
          <p:cNvSpPr txBox="1"/>
          <p:nvPr>
            <p:ph type="title"/>
          </p:nvPr>
        </p:nvSpPr>
        <p:spPr>
          <a:xfrm>
            <a:off x="2339788" y="1401763"/>
            <a:ext cx="73152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600"/>
              <a:buFont typeface="Calibri"/>
              <a:buNone/>
            </a:pPr>
            <a:r>
              <a:rPr lang="en-US" sz="1600"/>
              <a:t>A computer program is said to learn from experience E with respect to some task T and some performance measure P, if its performance on T, as measured by P, improves with experience E. </a:t>
            </a:r>
            <a:endParaRPr/>
          </a:p>
        </p:txBody>
      </p:sp>
      <p:sp>
        <p:nvSpPr>
          <p:cNvPr id="340" name="Google Shape;340;p33"/>
          <p:cNvSpPr txBox="1"/>
          <p:nvPr/>
        </p:nvSpPr>
        <p:spPr>
          <a:xfrm>
            <a:off x="2415988" y="381000"/>
            <a:ext cx="6858000" cy="1143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800">
                <a:solidFill>
                  <a:srgbClr val="501215"/>
                </a:solidFill>
                <a:latin typeface="Calibri"/>
                <a:ea typeface="Calibri"/>
                <a:cs typeface="Calibri"/>
                <a:sym typeface="Calibri"/>
              </a:rPr>
              <a:t>Quiz</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xEl>
                                              <p:pRg end="0" st="0"/>
                                            </p:txEl>
                                          </p:spTgt>
                                        </p:tgtEl>
                                        <p:attrNameLst>
                                          <p:attrName>style.visibility</p:attrName>
                                        </p:attrNameLst>
                                      </p:cBhvr>
                                      <p:to>
                                        <p:strVal val="visible"/>
                                      </p:to>
                                    </p:set>
                                    <p:animEffect filter="fade" transition="in">
                                      <p:cBhvr>
                                        <p:cTn dur="500"/>
                                        <p:tgtEl>
                                          <p:spTgt spid="3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xEl>
                                              <p:pRg end="1" st="1"/>
                                            </p:txEl>
                                          </p:spTgt>
                                        </p:tgtEl>
                                        <p:attrNameLst>
                                          <p:attrName>style.visibility</p:attrName>
                                        </p:attrNameLst>
                                      </p:cBhvr>
                                      <p:to>
                                        <p:strVal val="visible"/>
                                      </p:to>
                                    </p:set>
                                    <p:animEffect filter="fade" transition="in">
                                      <p:cBhvr>
                                        <p:cTn dur="500"/>
                                        <p:tgtEl>
                                          <p:spTgt spid="3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xEl>
                                              <p:pRg end="2" st="2"/>
                                            </p:txEl>
                                          </p:spTgt>
                                        </p:tgtEl>
                                        <p:attrNameLst>
                                          <p:attrName>style.visibility</p:attrName>
                                        </p:attrNameLst>
                                      </p:cBhvr>
                                      <p:to>
                                        <p:strVal val="visible"/>
                                      </p:to>
                                    </p:set>
                                    <p:animEffect filter="fade" transition="in">
                                      <p:cBhvr>
                                        <p:cTn dur="500"/>
                                        <p:tgtEl>
                                          <p:spTgt spid="33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xEl>
                                              <p:pRg end="3" st="3"/>
                                            </p:txEl>
                                          </p:spTgt>
                                        </p:tgtEl>
                                        <p:attrNameLst>
                                          <p:attrName>style.visibility</p:attrName>
                                        </p:attrNameLst>
                                      </p:cBhvr>
                                      <p:to>
                                        <p:strVal val="visible"/>
                                      </p:to>
                                    </p:set>
                                    <p:animEffect filter="fade" transition="in">
                                      <p:cBhvr>
                                        <p:cTn dur="500"/>
                                        <p:tgtEl>
                                          <p:spTgt spid="33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xEl>
                                              <p:pRg end="4" st="4"/>
                                            </p:txEl>
                                          </p:spTgt>
                                        </p:tgtEl>
                                        <p:attrNameLst>
                                          <p:attrName>style.visibility</p:attrName>
                                        </p:attrNameLst>
                                      </p:cBhvr>
                                      <p:to>
                                        <p:strVal val="visible"/>
                                      </p:to>
                                    </p:set>
                                    <p:animEffect filter="fade" transition="in">
                                      <p:cBhvr>
                                        <p:cTn dur="500"/>
                                        <p:tgtEl>
                                          <p:spTgt spid="33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xEl>
                                              <p:pRg end="5" st="5"/>
                                            </p:txEl>
                                          </p:spTgt>
                                        </p:tgtEl>
                                        <p:attrNameLst>
                                          <p:attrName>style.visibility</p:attrName>
                                        </p:attrNameLst>
                                      </p:cBhvr>
                                      <p:to>
                                        <p:strVal val="visible"/>
                                      </p:to>
                                    </p:set>
                                    <p:animEffect filter="fade" transition="in">
                                      <p:cBhvr>
                                        <p:cTn dur="500"/>
                                        <p:tgtEl>
                                          <p:spTgt spid="33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xEl>
                                              <p:pRg end="6" st="6"/>
                                            </p:txEl>
                                          </p:spTgt>
                                        </p:tgtEl>
                                        <p:attrNameLst>
                                          <p:attrName>style.visibility</p:attrName>
                                        </p:attrNameLst>
                                      </p:cBhvr>
                                      <p:to>
                                        <p:strVal val="visible"/>
                                      </p:to>
                                    </p:set>
                                    <p:animEffect filter="fade" transition="in">
                                      <p:cBhvr>
                                        <p:cTn dur="500"/>
                                        <p:tgtEl>
                                          <p:spTgt spid="33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500"/>
                                        <p:tgtEl>
                                          <p:spTgt spid="3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4"/>
          <p:cNvSpPr txBox="1"/>
          <p:nvPr>
            <p:ph idx="1" type="body"/>
          </p:nvPr>
        </p:nvSpPr>
        <p:spPr>
          <a:xfrm>
            <a:off x="1241612" y="1690688"/>
            <a:ext cx="10112188" cy="4114800"/>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chemeClr val="dk1"/>
              </a:buClr>
              <a:buSzPct val="100000"/>
              <a:buChar char="•"/>
            </a:pPr>
            <a:r>
              <a:rPr lang="en-US"/>
              <a:t>Supervised learning</a:t>
            </a:r>
            <a:endParaRPr/>
          </a:p>
          <a:p>
            <a:pPr indent="-228600" lvl="0" marL="228600" rtl="0" algn="l">
              <a:lnSpc>
                <a:spcPct val="90000"/>
              </a:lnSpc>
              <a:spcBef>
                <a:spcPts val="1000"/>
              </a:spcBef>
              <a:spcAft>
                <a:spcPts val="0"/>
              </a:spcAft>
              <a:buClr>
                <a:schemeClr val="dk1"/>
              </a:buClr>
              <a:buSzPct val="100000"/>
              <a:buChar char="•"/>
            </a:pPr>
            <a:r>
              <a:rPr lang="en-US"/>
              <a:t>Unsupervised learning</a:t>
            </a:r>
            <a:endParaRPr/>
          </a:p>
          <a:p>
            <a:pPr indent="-228600" lvl="0" marL="228600" rtl="0" algn="l">
              <a:lnSpc>
                <a:spcPct val="90000"/>
              </a:lnSpc>
              <a:spcBef>
                <a:spcPts val="1000"/>
              </a:spcBef>
              <a:spcAft>
                <a:spcPts val="0"/>
              </a:spcAft>
              <a:buClr>
                <a:schemeClr val="dk1"/>
              </a:buClr>
              <a:buSzPct val="100000"/>
              <a:buChar char="•"/>
            </a:pPr>
            <a:r>
              <a:rPr lang="en-US"/>
              <a:t>Semi-supervised learning</a:t>
            </a:r>
            <a:endParaRPr/>
          </a:p>
          <a:p>
            <a:pPr indent="-228600" lvl="0" marL="228600" rtl="0" algn="l">
              <a:lnSpc>
                <a:spcPct val="90000"/>
              </a:lnSpc>
              <a:spcBef>
                <a:spcPts val="1000"/>
              </a:spcBef>
              <a:spcAft>
                <a:spcPts val="0"/>
              </a:spcAft>
              <a:buClr>
                <a:schemeClr val="dk1"/>
              </a:buClr>
              <a:buSzPct val="100000"/>
              <a:buChar char="•"/>
            </a:pPr>
            <a:r>
              <a:rPr lang="en-US"/>
              <a:t>Weakly-supervised learning</a:t>
            </a:r>
            <a:endParaRPr/>
          </a:p>
          <a:p>
            <a:pPr indent="-228600" lvl="0" marL="228600" rtl="0" algn="l">
              <a:lnSpc>
                <a:spcPct val="90000"/>
              </a:lnSpc>
              <a:spcBef>
                <a:spcPts val="1000"/>
              </a:spcBef>
              <a:spcAft>
                <a:spcPts val="0"/>
              </a:spcAft>
              <a:buClr>
                <a:schemeClr val="dk1"/>
              </a:buClr>
              <a:buSzPct val="100000"/>
              <a:buChar char="•"/>
            </a:pPr>
            <a:r>
              <a:rPr lang="en-US"/>
              <a:t>Multi-task learning</a:t>
            </a:r>
            <a:endParaRPr/>
          </a:p>
          <a:p>
            <a:pPr indent="-228600" lvl="0" marL="228600" rtl="0" algn="l">
              <a:lnSpc>
                <a:spcPct val="90000"/>
              </a:lnSpc>
              <a:spcBef>
                <a:spcPts val="1000"/>
              </a:spcBef>
              <a:spcAft>
                <a:spcPts val="0"/>
              </a:spcAft>
              <a:buClr>
                <a:schemeClr val="dk1"/>
              </a:buClr>
              <a:buSzPct val="100000"/>
              <a:buChar char="•"/>
            </a:pPr>
            <a:r>
              <a:rPr lang="en-US"/>
              <a:t>Transfer learning</a:t>
            </a:r>
            <a:endParaRPr/>
          </a:p>
          <a:p>
            <a:pPr indent="-228600" lvl="0" marL="228600" rtl="0" algn="l">
              <a:lnSpc>
                <a:spcPct val="90000"/>
              </a:lnSpc>
              <a:spcBef>
                <a:spcPts val="1000"/>
              </a:spcBef>
              <a:spcAft>
                <a:spcPts val="0"/>
              </a:spcAft>
              <a:buClr>
                <a:schemeClr val="dk1"/>
              </a:buClr>
              <a:buSzPct val="100000"/>
              <a:buChar char="•"/>
            </a:pPr>
            <a:r>
              <a:rPr lang="en-US"/>
              <a:t>……</a:t>
            </a:r>
            <a:endParaRPr/>
          </a:p>
          <a:p>
            <a:pPr indent="-77470" lvl="0" marL="228600" rtl="0" algn="l">
              <a:lnSpc>
                <a:spcPct val="90000"/>
              </a:lnSpc>
              <a:spcBef>
                <a:spcPts val="1000"/>
              </a:spcBef>
              <a:spcAft>
                <a:spcPts val="0"/>
              </a:spcAft>
              <a:buClr>
                <a:schemeClr val="dk1"/>
              </a:buClr>
              <a:buSzPct val="100000"/>
              <a:buNone/>
            </a:pPr>
            <a:r>
              <a:t/>
            </a:r>
            <a:endParaRPr/>
          </a:p>
          <a:p>
            <a:pPr indent="-77470" lvl="0" marL="228600" rtl="0" algn="l">
              <a:lnSpc>
                <a:spcPct val="90000"/>
              </a:lnSpc>
              <a:spcBef>
                <a:spcPts val="1000"/>
              </a:spcBef>
              <a:spcAft>
                <a:spcPts val="0"/>
              </a:spcAft>
              <a:buClr>
                <a:schemeClr val="dk1"/>
              </a:buClr>
              <a:buSzPct val="100000"/>
              <a:buNone/>
            </a:pPr>
            <a:r>
              <a:t/>
            </a:r>
            <a:endParaRPr/>
          </a:p>
          <a:p>
            <a:pPr indent="-228600" lvl="0" marL="228600" rtl="0" algn="l">
              <a:lnSpc>
                <a:spcPct val="90000"/>
              </a:lnSpc>
              <a:spcBef>
                <a:spcPts val="1000"/>
              </a:spcBef>
              <a:spcAft>
                <a:spcPts val="0"/>
              </a:spcAft>
              <a:buClr>
                <a:schemeClr val="dk1"/>
              </a:buClr>
              <a:buSzPct val="100000"/>
              <a:buChar char="•"/>
            </a:pPr>
            <a:r>
              <a:rPr lang="en-US"/>
              <a:t>We will also talk about practical advice for applying learning algorithms.</a:t>
            </a:r>
            <a:endParaRPr/>
          </a:p>
        </p:txBody>
      </p:sp>
      <p:sp>
        <p:nvSpPr>
          <p:cNvPr id="346" name="Google Shape;346;p34"/>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347" name="Google Shape;347;p34"/>
          <p:cNvSpPr txBox="1"/>
          <p:nvPr>
            <p:ph type="title"/>
          </p:nvPr>
        </p:nvSpPr>
        <p:spPr>
          <a:xfrm>
            <a:off x="0" y="0"/>
            <a:ext cx="121920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lang="en-US"/>
              <a:t>Machine learning algorithms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0" st="0"/>
                                            </p:txEl>
                                          </p:spTgt>
                                        </p:tgtEl>
                                        <p:attrNameLst>
                                          <p:attrName>style.visibility</p:attrName>
                                        </p:attrNameLst>
                                      </p:cBhvr>
                                      <p:to>
                                        <p:strVal val="visible"/>
                                      </p:to>
                                    </p:set>
                                    <p:animEffect filter="fade" transition="in">
                                      <p:cBhvr>
                                        <p:cTn dur="500"/>
                                        <p:tgtEl>
                                          <p:spTgt spid="34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1" st="1"/>
                                            </p:txEl>
                                          </p:spTgt>
                                        </p:tgtEl>
                                        <p:attrNameLst>
                                          <p:attrName>style.visibility</p:attrName>
                                        </p:attrNameLst>
                                      </p:cBhvr>
                                      <p:to>
                                        <p:strVal val="visible"/>
                                      </p:to>
                                    </p:set>
                                    <p:animEffect filter="fade" transition="in">
                                      <p:cBhvr>
                                        <p:cTn dur="500"/>
                                        <p:tgtEl>
                                          <p:spTgt spid="34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2" st="2"/>
                                            </p:txEl>
                                          </p:spTgt>
                                        </p:tgtEl>
                                        <p:attrNameLst>
                                          <p:attrName>style.visibility</p:attrName>
                                        </p:attrNameLst>
                                      </p:cBhvr>
                                      <p:to>
                                        <p:strVal val="visible"/>
                                      </p:to>
                                    </p:set>
                                    <p:animEffect filter="fade" transition="in">
                                      <p:cBhvr>
                                        <p:cTn dur="500"/>
                                        <p:tgtEl>
                                          <p:spTgt spid="34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3" st="3"/>
                                            </p:txEl>
                                          </p:spTgt>
                                        </p:tgtEl>
                                        <p:attrNameLst>
                                          <p:attrName>style.visibility</p:attrName>
                                        </p:attrNameLst>
                                      </p:cBhvr>
                                      <p:to>
                                        <p:strVal val="visible"/>
                                      </p:to>
                                    </p:set>
                                    <p:animEffect filter="fade" transition="in">
                                      <p:cBhvr>
                                        <p:cTn dur="500"/>
                                        <p:tgtEl>
                                          <p:spTgt spid="34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4" st="4"/>
                                            </p:txEl>
                                          </p:spTgt>
                                        </p:tgtEl>
                                        <p:attrNameLst>
                                          <p:attrName>style.visibility</p:attrName>
                                        </p:attrNameLst>
                                      </p:cBhvr>
                                      <p:to>
                                        <p:strVal val="visible"/>
                                      </p:to>
                                    </p:set>
                                    <p:animEffect filter="fade" transition="in">
                                      <p:cBhvr>
                                        <p:cTn dur="500"/>
                                        <p:tgtEl>
                                          <p:spTgt spid="34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5" st="5"/>
                                            </p:txEl>
                                          </p:spTgt>
                                        </p:tgtEl>
                                        <p:attrNameLst>
                                          <p:attrName>style.visibility</p:attrName>
                                        </p:attrNameLst>
                                      </p:cBhvr>
                                      <p:to>
                                        <p:strVal val="visible"/>
                                      </p:to>
                                    </p:set>
                                    <p:animEffect filter="fade" transition="in">
                                      <p:cBhvr>
                                        <p:cTn dur="500"/>
                                        <p:tgtEl>
                                          <p:spTgt spid="34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6" st="6"/>
                                            </p:txEl>
                                          </p:spTgt>
                                        </p:tgtEl>
                                        <p:attrNameLst>
                                          <p:attrName>style.visibility</p:attrName>
                                        </p:attrNameLst>
                                      </p:cBhvr>
                                      <p:to>
                                        <p:strVal val="visible"/>
                                      </p:to>
                                    </p:set>
                                    <p:animEffect filter="fade" transition="in">
                                      <p:cBhvr>
                                        <p:cTn dur="500"/>
                                        <p:tgtEl>
                                          <p:spTgt spid="34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7" st="7"/>
                                            </p:txEl>
                                          </p:spTgt>
                                        </p:tgtEl>
                                        <p:attrNameLst>
                                          <p:attrName>style.visibility</p:attrName>
                                        </p:attrNameLst>
                                      </p:cBhvr>
                                      <p:to>
                                        <p:strVal val="visible"/>
                                      </p:to>
                                    </p:set>
                                    <p:animEffect filter="fade" transition="in">
                                      <p:cBhvr>
                                        <p:cTn dur="500"/>
                                        <p:tgtEl>
                                          <p:spTgt spid="345">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8" st="8"/>
                                            </p:txEl>
                                          </p:spTgt>
                                        </p:tgtEl>
                                        <p:attrNameLst>
                                          <p:attrName>style.visibility</p:attrName>
                                        </p:attrNameLst>
                                      </p:cBhvr>
                                      <p:to>
                                        <p:strVal val="visible"/>
                                      </p:to>
                                    </p:set>
                                    <p:animEffect filter="fade" transition="in">
                                      <p:cBhvr>
                                        <p:cTn dur="500"/>
                                        <p:tgtEl>
                                          <p:spTgt spid="345">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xEl>
                                              <p:pRg end="9" st="9"/>
                                            </p:txEl>
                                          </p:spTgt>
                                        </p:tgtEl>
                                        <p:attrNameLst>
                                          <p:attrName>style.visibility</p:attrName>
                                        </p:attrNameLst>
                                      </p:cBhvr>
                                      <p:to>
                                        <p:strVal val="visible"/>
                                      </p:to>
                                    </p:set>
                                    <p:animEffect filter="fade" transition="in">
                                      <p:cBhvr>
                                        <p:cTn dur="500"/>
                                        <p:tgtEl>
                                          <p:spTgt spid="345">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graphicFrame>
        <p:nvGraphicFramePr>
          <p:cNvPr id="352" name="Google Shape;352;p35"/>
          <p:cNvGraphicFramePr/>
          <p:nvPr/>
        </p:nvGraphicFramePr>
        <p:xfrm>
          <a:off x="3276600" y="1981200"/>
          <a:ext cx="6858000" cy="4114800"/>
        </p:xfrm>
        <a:graphic>
          <a:graphicData uri="http://schemas.openxmlformats.org/drawingml/2006/chart">
            <c:chart r:id="rId3"/>
          </a:graphicData>
        </a:graphic>
      </p:graphicFrame>
      <p:sp>
        <p:nvSpPr>
          <p:cNvPr id="353" name="Google Shape;353;p35"/>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354" name="Google Shape;354;p35"/>
          <p:cNvSpPr txBox="1"/>
          <p:nvPr>
            <p:ph type="title"/>
          </p:nvPr>
        </p:nvSpPr>
        <p:spPr>
          <a:xfrm>
            <a:off x="3276600" y="152400"/>
            <a:ext cx="68580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Supervised Learning</a:t>
            </a:r>
            <a:endParaRPr/>
          </a:p>
        </p:txBody>
      </p:sp>
      <p:sp>
        <p:nvSpPr>
          <p:cNvPr id="355" name="Google Shape;355;p35"/>
          <p:cNvSpPr txBox="1"/>
          <p:nvPr/>
        </p:nvSpPr>
        <p:spPr>
          <a:xfrm>
            <a:off x="5867400" y="6096000"/>
            <a:ext cx="22098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Size in square feet</a:t>
            </a:r>
            <a:endParaRPr/>
          </a:p>
        </p:txBody>
      </p:sp>
      <p:sp>
        <p:nvSpPr>
          <p:cNvPr id="356" name="Google Shape;356;p35"/>
          <p:cNvSpPr txBox="1"/>
          <p:nvPr/>
        </p:nvSpPr>
        <p:spPr>
          <a:xfrm>
            <a:off x="3124200" y="1524000"/>
            <a:ext cx="19050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Price $ in 1000’s</a:t>
            </a:r>
            <a:endParaRPr/>
          </a:p>
        </p:txBody>
      </p:sp>
      <p:sp>
        <p:nvSpPr>
          <p:cNvPr id="357" name="Google Shape;357;p35"/>
          <p:cNvSpPr txBox="1"/>
          <p:nvPr/>
        </p:nvSpPr>
        <p:spPr>
          <a:xfrm>
            <a:off x="8153400" y="990600"/>
            <a:ext cx="25146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“right answers” given</a:t>
            </a:r>
            <a:endParaRPr/>
          </a:p>
        </p:txBody>
      </p:sp>
      <p:sp>
        <p:nvSpPr>
          <p:cNvPr id="358" name="Google Shape;358;p35"/>
          <p:cNvSpPr txBox="1"/>
          <p:nvPr/>
        </p:nvSpPr>
        <p:spPr>
          <a:xfrm>
            <a:off x="5791200" y="1600200"/>
            <a:ext cx="2743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House Price Prediction</a:t>
            </a:r>
            <a:endParaRPr/>
          </a:p>
        </p:txBody>
      </p:sp>
      <p:sp>
        <p:nvSpPr>
          <p:cNvPr id="359" name="Google Shape;359;p35"/>
          <p:cNvSpPr txBox="1"/>
          <p:nvPr/>
        </p:nvSpPr>
        <p:spPr>
          <a:xfrm>
            <a:off x="9096022" y="4038600"/>
            <a:ext cx="157197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Regression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9">
                                            <p:txEl>
                                              <p:pRg end="0" st="0"/>
                                            </p:txEl>
                                          </p:spTgt>
                                        </p:tgtEl>
                                        <p:attrNameLst>
                                          <p:attrName>style.visibility</p:attrName>
                                        </p:attrNameLst>
                                      </p:cBhvr>
                                      <p:to>
                                        <p:strVal val="visible"/>
                                      </p:to>
                                    </p:set>
                                    <p:animEffect filter="fade" transition="in">
                                      <p:cBhvr>
                                        <p:cTn dur="500"/>
                                        <p:tgtEl>
                                          <p:spTgt spid="3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xEl>
                                              <p:pRg end="0" st="0"/>
                                            </p:txEl>
                                          </p:spTgt>
                                        </p:tgtEl>
                                        <p:attrNameLst>
                                          <p:attrName>style.visibility</p:attrName>
                                        </p:attrNameLst>
                                      </p:cBhvr>
                                      <p:to>
                                        <p:strVal val="visible"/>
                                      </p:to>
                                    </p:set>
                                    <p:animEffect filter="fade" transition="in">
                                      <p:cBhvr>
                                        <p:cTn dur="500"/>
                                        <p:tgtEl>
                                          <p:spTgt spid="357">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graphicFrame>
        <p:nvGraphicFramePr>
          <p:cNvPr id="364" name="Google Shape;364;p36"/>
          <p:cNvGraphicFramePr/>
          <p:nvPr/>
        </p:nvGraphicFramePr>
        <p:xfrm>
          <a:off x="4724400" y="1981200"/>
          <a:ext cx="4419600" cy="2971800"/>
        </p:xfrm>
        <a:graphic>
          <a:graphicData uri="http://schemas.openxmlformats.org/drawingml/2006/chart">
            <c:chart r:id="rId3"/>
          </a:graphicData>
        </a:graphic>
      </p:graphicFrame>
      <p:sp>
        <p:nvSpPr>
          <p:cNvPr id="365" name="Google Shape;365;p36"/>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366" name="Google Shape;366;p36"/>
          <p:cNvSpPr txBox="1"/>
          <p:nvPr>
            <p:ph type="title"/>
          </p:nvPr>
        </p:nvSpPr>
        <p:spPr>
          <a:xfrm>
            <a:off x="3276600" y="152400"/>
            <a:ext cx="68580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Supervised Learning</a:t>
            </a:r>
            <a:endParaRPr/>
          </a:p>
        </p:txBody>
      </p:sp>
      <p:sp>
        <p:nvSpPr>
          <p:cNvPr id="367" name="Google Shape;367;p36"/>
          <p:cNvSpPr txBox="1"/>
          <p:nvPr/>
        </p:nvSpPr>
        <p:spPr>
          <a:xfrm>
            <a:off x="8153400" y="990600"/>
            <a:ext cx="25146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“right answers” given</a:t>
            </a:r>
            <a:endParaRPr/>
          </a:p>
        </p:txBody>
      </p:sp>
      <p:sp>
        <p:nvSpPr>
          <p:cNvPr id="368" name="Google Shape;368;p36"/>
          <p:cNvSpPr txBox="1"/>
          <p:nvPr/>
        </p:nvSpPr>
        <p:spPr>
          <a:xfrm>
            <a:off x="4953000" y="1600200"/>
            <a:ext cx="41148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Breast Cancer (malignant, benign)</a:t>
            </a:r>
            <a:endParaRPr/>
          </a:p>
        </p:txBody>
      </p:sp>
      <p:sp>
        <p:nvSpPr>
          <p:cNvPr id="369" name="Google Shape;369;p36"/>
          <p:cNvSpPr txBox="1"/>
          <p:nvPr/>
        </p:nvSpPr>
        <p:spPr>
          <a:xfrm>
            <a:off x="3429000" y="3276600"/>
            <a:ext cx="13716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Malignant?</a:t>
            </a:r>
            <a:endParaRPr/>
          </a:p>
        </p:txBody>
      </p:sp>
      <p:sp>
        <p:nvSpPr>
          <p:cNvPr id="370" name="Google Shape;370;p36"/>
          <p:cNvSpPr txBox="1"/>
          <p:nvPr/>
        </p:nvSpPr>
        <p:spPr>
          <a:xfrm>
            <a:off x="6324600" y="5181600"/>
            <a:ext cx="13716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Tumor Size</a:t>
            </a:r>
            <a:endParaRPr/>
          </a:p>
        </p:txBody>
      </p:sp>
      <p:graphicFrame>
        <p:nvGraphicFramePr>
          <p:cNvPr id="371" name="Google Shape;371;p36"/>
          <p:cNvGraphicFramePr/>
          <p:nvPr/>
        </p:nvGraphicFramePr>
        <p:xfrm>
          <a:off x="4876800" y="5181600"/>
          <a:ext cx="4419600" cy="1270000"/>
        </p:xfrm>
        <a:graphic>
          <a:graphicData uri="http://schemas.openxmlformats.org/drawingml/2006/chart">
            <c:chart r:id="rId4"/>
          </a:graphicData>
        </a:graphic>
      </p:graphicFrame>
      <p:sp>
        <p:nvSpPr>
          <p:cNvPr id="372" name="Google Shape;372;p36"/>
          <p:cNvSpPr txBox="1"/>
          <p:nvPr/>
        </p:nvSpPr>
        <p:spPr>
          <a:xfrm>
            <a:off x="8839200" y="5410200"/>
            <a:ext cx="16764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Classification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0" st="0"/>
                                            </p:txEl>
                                          </p:spTgt>
                                        </p:tgtEl>
                                        <p:attrNameLst>
                                          <p:attrName>style.visibility</p:attrName>
                                        </p:attrNameLst>
                                      </p:cBhvr>
                                      <p:to>
                                        <p:strVal val="visible"/>
                                      </p:to>
                                    </p:set>
                                    <p:animEffect filter="fade" transition="in">
                                      <p:cBhvr>
                                        <p:cTn dur="500"/>
                                        <p:tgtEl>
                                          <p:spTgt spid="3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7">
                                            <p:txEl>
                                              <p:pRg end="0" st="0"/>
                                            </p:txEl>
                                          </p:spTgt>
                                        </p:tgtEl>
                                        <p:attrNameLst>
                                          <p:attrName>style.visibility</p:attrName>
                                        </p:attrNameLst>
                                      </p:cBhvr>
                                      <p:to>
                                        <p:strVal val="visible"/>
                                      </p:to>
                                    </p:set>
                                    <p:animEffect filter="fade" transition="in">
                                      <p:cBhvr>
                                        <p:cTn dur="500"/>
                                        <p:tgtEl>
                                          <p:spTgt spid="367">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graphicFrame>
        <p:nvGraphicFramePr>
          <p:cNvPr id="377" name="Google Shape;377;p37"/>
          <p:cNvGraphicFramePr/>
          <p:nvPr/>
        </p:nvGraphicFramePr>
        <p:xfrm>
          <a:off x="4724400" y="1981200"/>
          <a:ext cx="4419600" cy="2971800"/>
        </p:xfrm>
        <a:graphic>
          <a:graphicData uri="http://schemas.openxmlformats.org/drawingml/2006/chart">
            <c:chart r:id="rId3"/>
          </a:graphicData>
        </a:graphic>
      </p:graphicFrame>
      <p:sp>
        <p:nvSpPr>
          <p:cNvPr id="378" name="Google Shape;378;p37"/>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379" name="Google Shape;379;p37"/>
          <p:cNvSpPr txBox="1"/>
          <p:nvPr>
            <p:ph type="title"/>
          </p:nvPr>
        </p:nvSpPr>
        <p:spPr>
          <a:xfrm>
            <a:off x="3276600" y="152400"/>
            <a:ext cx="68580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Supervised Learning</a:t>
            </a:r>
            <a:endParaRPr/>
          </a:p>
        </p:txBody>
      </p:sp>
      <p:sp>
        <p:nvSpPr>
          <p:cNvPr id="380" name="Google Shape;380;p37"/>
          <p:cNvSpPr txBox="1"/>
          <p:nvPr/>
        </p:nvSpPr>
        <p:spPr>
          <a:xfrm>
            <a:off x="8153400" y="990600"/>
            <a:ext cx="25146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“right answers” given</a:t>
            </a:r>
            <a:endParaRPr/>
          </a:p>
        </p:txBody>
      </p:sp>
      <p:sp>
        <p:nvSpPr>
          <p:cNvPr id="381" name="Google Shape;381;p37"/>
          <p:cNvSpPr txBox="1"/>
          <p:nvPr/>
        </p:nvSpPr>
        <p:spPr>
          <a:xfrm>
            <a:off x="4953000" y="1600200"/>
            <a:ext cx="41148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Breast Cancer (malignant, benign)</a:t>
            </a:r>
            <a:endParaRPr/>
          </a:p>
        </p:txBody>
      </p:sp>
      <p:sp>
        <p:nvSpPr>
          <p:cNvPr id="382" name="Google Shape;382;p37"/>
          <p:cNvSpPr txBox="1"/>
          <p:nvPr/>
        </p:nvSpPr>
        <p:spPr>
          <a:xfrm>
            <a:off x="4038600" y="3048000"/>
            <a:ext cx="6858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Age</a:t>
            </a:r>
            <a:endParaRPr/>
          </a:p>
        </p:txBody>
      </p:sp>
      <p:sp>
        <p:nvSpPr>
          <p:cNvPr id="383" name="Google Shape;383;p37"/>
          <p:cNvSpPr txBox="1"/>
          <p:nvPr/>
        </p:nvSpPr>
        <p:spPr>
          <a:xfrm>
            <a:off x="6324600" y="4953000"/>
            <a:ext cx="13716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Tumor Size</a:t>
            </a:r>
            <a:endParaRPr/>
          </a:p>
        </p:txBody>
      </p:sp>
      <p:sp>
        <p:nvSpPr>
          <p:cNvPr id="384" name="Google Shape;384;p37"/>
          <p:cNvSpPr txBox="1"/>
          <p:nvPr/>
        </p:nvSpPr>
        <p:spPr>
          <a:xfrm>
            <a:off x="6096000" y="5486401"/>
            <a:ext cx="327660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 Clump Thickness</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Uniformity of Cell Size</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Uniformity of Cell Shape</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7"/>
                                        </p:tgtEl>
                                        <p:attrNameLst>
                                          <p:attrName>style.visibility</p:attrName>
                                        </p:attrNameLst>
                                      </p:cBhvr>
                                      <p:to>
                                        <p:strVal val="visible"/>
                                      </p:to>
                                    </p:set>
                                    <p:animEffect filter="fade" transition="in">
                                      <p:cBhvr>
                                        <p:cTn dur="500"/>
                                        <p:tgtEl>
                                          <p:spTgt spid="377"/>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5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500"/>
                                        <p:tgtEl>
                                          <p:spTgt spid="382"/>
                                        </p:tgtEl>
                                      </p:cBhvr>
                                    </p:animEffect>
                                  </p:childTnLst>
                                </p:cTn>
                              </p:par>
                              <p:par>
                                <p:cTn fill="hold" nodeType="with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500"/>
                                        <p:tgtEl>
                                          <p:spTgt spid="3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0" st="0"/>
                                            </p:txEl>
                                          </p:spTgt>
                                        </p:tgtEl>
                                        <p:attrNameLst>
                                          <p:attrName>style.visibility</p:attrName>
                                        </p:attrNameLst>
                                      </p:cBhvr>
                                      <p:to>
                                        <p:strVal val="visible"/>
                                      </p:to>
                                    </p:set>
                                    <p:animEffect filter="fade" transition="in">
                                      <p:cBhvr>
                                        <p:cTn dur="500"/>
                                        <p:tgtEl>
                                          <p:spTgt spid="38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1" st="1"/>
                                            </p:txEl>
                                          </p:spTgt>
                                        </p:tgtEl>
                                        <p:attrNameLst>
                                          <p:attrName>style.visibility</p:attrName>
                                        </p:attrNameLst>
                                      </p:cBhvr>
                                      <p:to>
                                        <p:strVal val="visible"/>
                                      </p:to>
                                    </p:set>
                                    <p:animEffect filter="fade" transition="in">
                                      <p:cBhvr>
                                        <p:cTn dur="500"/>
                                        <p:tgtEl>
                                          <p:spTgt spid="38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2" st="2"/>
                                            </p:txEl>
                                          </p:spTgt>
                                        </p:tgtEl>
                                        <p:attrNameLst>
                                          <p:attrName>style.visibility</p:attrName>
                                        </p:attrNameLst>
                                      </p:cBhvr>
                                      <p:to>
                                        <p:strVal val="visible"/>
                                      </p:to>
                                    </p:set>
                                    <p:animEffect filter="fade" transition="in">
                                      <p:cBhvr>
                                        <p:cTn dur="500"/>
                                        <p:tgtEl>
                                          <p:spTgt spid="38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3" st="3"/>
                                            </p:txEl>
                                          </p:spTgt>
                                        </p:tgtEl>
                                        <p:attrNameLst>
                                          <p:attrName>style.visibility</p:attrName>
                                        </p:attrNameLst>
                                      </p:cBhvr>
                                      <p:to>
                                        <p:strVal val="visible"/>
                                      </p:to>
                                    </p:set>
                                    <p:animEffect filter="fade" transition="in">
                                      <p:cBhvr>
                                        <p:cTn dur="500"/>
                                        <p:tgtEl>
                                          <p:spTgt spid="38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600"/>
              <a:buNone/>
            </a:pPr>
            <a:r>
              <a:rPr lang="en-US" sz="1600"/>
              <a:t>You’re running a company, and you want to develop learning algorithms to address each of two problems.</a:t>
            </a:r>
            <a:endParaRPr/>
          </a:p>
          <a:p>
            <a:pPr indent="0" lvl="0" marL="0" rtl="0" algn="l">
              <a:lnSpc>
                <a:spcPct val="90000"/>
              </a:lnSpc>
              <a:spcBef>
                <a:spcPts val="1000"/>
              </a:spcBef>
              <a:spcAft>
                <a:spcPts val="0"/>
              </a:spcAft>
              <a:buClr>
                <a:schemeClr val="dk1"/>
              </a:buClr>
              <a:buSzPts val="1600"/>
              <a:buNone/>
            </a:pPr>
            <a:r>
              <a:t/>
            </a:r>
            <a:endParaRPr sz="1600"/>
          </a:p>
          <a:p>
            <a:pPr indent="-228600" lvl="0" marL="228600" rtl="0" algn="l">
              <a:lnSpc>
                <a:spcPct val="90000"/>
              </a:lnSpc>
              <a:spcBef>
                <a:spcPts val="1000"/>
              </a:spcBef>
              <a:spcAft>
                <a:spcPts val="0"/>
              </a:spcAft>
              <a:buClr>
                <a:schemeClr val="dk1"/>
              </a:buClr>
              <a:buSzPts val="1600"/>
              <a:buChar char="•"/>
            </a:pPr>
            <a:r>
              <a:rPr lang="en-US" sz="1600"/>
              <a:t>Problem 1: You have a large inventory of identical items. You want to predict how many of these items will sell over the next 3 months.</a:t>
            </a:r>
            <a:endParaRPr/>
          </a:p>
          <a:p>
            <a:pPr indent="-127000" lvl="0" marL="228600" rtl="0" algn="l">
              <a:lnSpc>
                <a:spcPct val="90000"/>
              </a:lnSpc>
              <a:spcBef>
                <a:spcPts val="1000"/>
              </a:spcBef>
              <a:spcAft>
                <a:spcPts val="0"/>
              </a:spcAft>
              <a:buClr>
                <a:schemeClr val="dk1"/>
              </a:buClr>
              <a:buSzPts val="1600"/>
              <a:buNone/>
            </a:pPr>
            <a:r>
              <a:t/>
            </a:r>
            <a:endParaRPr sz="1600"/>
          </a:p>
          <a:p>
            <a:pPr indent="-228600" lvl="0" marL="228600" rtl="0" algn="l">
              <a:lnSpc>
                <a:spcPct val="90000"/>
              </a:lnSpc>
              <a:spcBef>
                <a:spcPts val="1000"/>
              </a:spcBef>
              <a:spcAft>
                <a:spcPts val="0"/>
              </a:spcAft>
              <a:buClr>
                <a:schemeClr val="dk1"/>
              </a:buClr>
              <a:buSzPts val="1600"/>
              <a:buChar char="•"/>
            </a:pPr>
            <a:r>
              <a:rPr lang="en-US" sz="1600"/>
              <a:t>Problem 2: You’d like software to examine individual customer accounts, and for each account decide if it has been hacked/compromised.</a:t>
            </a:r>
            <a:endParaRPr/>
          </a:p>
          <a:p>
            <a:pPr indent="-127000" lvl="0" marL="228600" rtl="0" algn="l">
              <a:lnSpc>
                <a:spcPct val="90000"/>
              </a:lnSpc>
              <a:spcBef>
                <a:spcPts val="1000"/>
              </a:spcBef>
              <a:spcAft>
                <a:spcPts val="0"/>
              </a:spcAft>
              <a:buClr>
                <a:schemeClr val="dk1"/>
              </a:buClr>
              <a:buSzPts val="1600"/>
              <a:buNone/>
            </a:pPr>
            <a:r>
              <a:t/>
            </a:r>
            <a:endParaRPr sz="1600"/>
          </a:p>
          <a:p>
            <a:pPr indent="0" lvl="0" marL="0" rtl="0" algn="l">
              <a:lnSpc>
                <a:spcPct val="90000"/>
              </a:lnSpc>
              <a:spcBef>
                <a:spcPts val="1000"/>
              </a:spcBef>
              <a:spcAft>
                <a:spcPts val="0"/>
              </a:spcAft>
              <a:buClr>
                <a:schemeClr val="dk1"/>
              </a:buClr>
              <a:buSzPts val="1600"/>
              <a:buNone/>
            </a:pPr>
            <a:r>
              <a:rPr lang="en-US" sz="1600"/>
              <a:t>Should you treat these as classification or as regression problems?</a:t>
            </a:r>
            <a:endParaRPr/>
          </a:p>
          <a:p>
            <a:pPr indent="0" lvl="0" marL="0" rtl="0" algn="l">
              <a:lnSpc>
                <a:spcPct val="90000"/>
              </a:lnSpc>
              <a:spcBef>
                <a:spcPts val="1000"/>
              </a:spcBef>
              <a:spcAft>
                <a:spcPts val="0"/>
              </a:spcAft>
              <a:buClr>
                <a:schemeClr val="dk1"/>
              </a:buClr>
              <a:buSzPts val="1600"/>
              <a:buNone/>
            </a:pPr>
            <a:r>
              <a:t/>
            </a:r>
            <a:endParaRPr sz="1600"/>
          </a:p>
        </p:txBody>
      </p:sp>
      <p:sp>
        <p:nvSpPr>
          <p:cNvPr id="390" name="Google Shape;390;p38"/>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391" name="Google Shape;391;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Quiz</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39"/>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397" name="Google Shape;397;p3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Unsupervised Learning</a:t>
            </a:r>
            <a:endParaRPr/>
          </a:p>
        </p:txBody>
      </p:sp>
      <p:pic>
        <p:nvPicPr>
          <p:cNvPr descr="2.png" id="398" name="Google Shape;398;p39"/>
          <p:cNvPicPr preferRelativeResize="0"/>
          <p:nvPr/>
        </p:nvPicPr>
        <p:blipFill rotWithShape="1">
          <a:blip r:embed="rId3">
            <a:alphaModFix/>
          </a:blip>
          <a:srcRect b="0" l="0" r="0" t="0"/>
          <a:stretch/>
        </p:blipFill>
        <p:spPr>
          <a:xfrm>
            <a:off x="3505200" y="2667000"/>
            <a:ext cx="3352800" cy="2801020"/>
          </a:xfrm>
          <a:prstGeom prst="rect">
            <a:avLst/>
          </a:prstGeom>
          <a:noFill/>
          <a:ln>
            <a:noFill/>
          </a:ln>
        </p:spPr>
      </p:pic>
      <p:pic>
        <p:nvPicPr>
          <p:cNvPr descr="2.png" id="399" name="Google Shape;399;p39"/>
          <p:cNvPicPr preferRelativeResize="0"/>
          <p:nvPr/>
        </p:nvPicPr>
        <p:blipFill rotWithShape="1">
          <a:blip r:embed="rId3">
            <a:alphaModFix/>
          </a:blip>
          <a:srcRect b="0" l="0" r="0" t="0"/>
          <a:stretch/>
        </p:blipFill>
        <p:spPr>
          <a:xfrm>
            <a:off x="7281333" y="2667000"/>
            <a:ext cx="3352800" cy="2801020"/>
          </a:xfrm>
          <a:prstGeom prst="rect">
            <a:avLst/>
          </a:prstGeom>
          <a:noFill/>
          <a:ln>
            <a:noFill/>
          </a:ln>
        </p:spPr>
      </p:pic>
      <p:pic>
        <p:nvPicPr>
          <p:cNvPr descr="3.png" id="400" name="Google Shape;400;p39"/>
          <p:cNvPicPr preferRelativeResize="0"/>
          <p:nvPr/>
        </p:nvPicPr>
        <p:blipFill rotWithShape="1">
          <a:blip r:embed="rId4">
            <a:alphaModFix/>
          </a:blip>
          <a:srcRect b="0" l="0" r="0" t="0"/>
          <a:stretch/>
        </p:blipFill>
        <p:spPr>
          <a:xfrm>
            <a:off x="9448800" y="2971801"/>
            <a:ext cx="320448" cy="350491"/>
          </a:xfrm>
          <a:prstGeom prst="rect">
            <a:avLst/>
          </a:prstGeom>
          <a:noFill/>
          <a:ln>
            <a:noFill/>
          </a:ln>
        </p:spPr>
      </p:pic>
      <p:pic>
        <p:nvPicPr>
          <p:cNvPr descr="3.png" id="401" name="Google Shape;401;p39"/>
          <p:cNvPicPr preferRelativeResize="0"/>
          <p:nvPr/>
        </p:nvPicPr>
        <p:blipFill rotWithShape="1">
          <a:blip r:embed="rId4">
            <a:alphaModFix/>
          </a:blip>
          <a:srcRect b="0" l="0" r="0" t="0"/>
          <a:stretch/>
        </p:blipFill>
        <p:spPr>
          <a:xfrm>
            <a:off x="9829800" y="3352801"/>
            <a:ext cx="320448" cy="350491"/>
          </a:xfrm>
          <a:prstGeom prst="rect">
            <a:avLst/>
          </a:prstGeom>
          <a:noFill/>
          <a:ln>
            <a:noFill/>
          </a:ln>
        </p:spPr>
      </p:pic>
      <p:pic>
        <p:nvPicPr>
          <p:cNvPr descr="3.png" id="402" name="Google Shape;402;p39"/>
          <p:cNvPicPr preferRelativeResize="0"/>
          <p:nvPr/>
        </p:nvPicPr>
        <p:blipFill rotWithShape="1">
          <a:blip r:embed="rId4">
            <a:alphaModFix/>
          </a:blip>
          <a:srcRect b="0" l="0" r="0" t="0"/>
          <a:stretch/>
        </p:blipFill>
        <p:spPr>
          <a:xfrm>
            <a:off x="9372600" y="3352801"/>
            <a:ext cx="320448" cy="350491"/>
          </a:xfrm>
          <a:prstGeom prst="rect">
            <a:avLst/>
          </a:prstGeom>
          <a:noFill/>
          <a:ln>
            <a:noFill/>
          </a:ln>
        </p:spPr>
      </p:pic>
      <p:pic>
        <p:nvPicPr>
          <p:cNvPr descr="3.png" id="403" name="Google Shape;403;p39"/>
          <p:cNvPicPr preferRelativeResize="0"/>
          <p:nvPr/>
        </p:nvPicPr>
        <p:blipFill rotWithShape="1">
          <a:blip r:embed="rId4">
            <a:alphaModFix/>
          </a:blip>
          <a:srcRect b="0" l="0" r="0" t="0"/>
          <a:stretch/>
        </p:blipFill>
        <p:spPr>
          <a:xfrm>
            <a:off x="9296400" y="3657601"/>
            <a:ext cx="320448" cy="350491"/>
          </a:xfrm>
          <a:prstGeom prst="rect">
            <a:avLst/>
          </a:prstGeom>
          <a:noFill/>
          <a:ln>
            <a:noFill/>
          </a:ln>
        </p:spPr>
      </p:pic>
      <p:sp>
        <p:nvSpPr>
          <p:cNvPr id="404" name="Google Shape;404;p39"/>
          <p:cNvSpPr txBox="1"/>
          <p:nvPr/>
        </p:nvSpPr>
        <p:spPr>
          <a:xfrm>
            <a:off x="4038600" y="2057400"/>
            <a:ext cx="25146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Supervised Learning</a:t>
            </a:r>
            <a:endParaRPr/>
          </a:p>
        </p:txBody>
      </p:sp>
      <p:sp>
        <p:nvSpPr>
          <p:cNvPr id="405" name="Google Shape;405;p39"/>
          <p:cNvSpPr txBox="1"/>
          <p:nvPr/>
        </p:nvSpPr>
        <p:spPr>
          <a:xfrm>
            <a:off x="7848600" y="2057400"/>
            <a:ext cx="28194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Unsupervised Learning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4"/>
                                        </p:tgtEl>
                                        <p:attrNameLst>
                                          <p:attrName>style.visibility</p:attrName>
                                        </p:attrNameLst>
                                      </p:cBhvr>
                                      <p:to>
                                        <p:strVal val="visible"/>
                                      </p:to>
                                    </p:set>
                                    <p:animEffect filter="fade" transition="in">
                                      <p:cBhvr>
                                        <p:cTn dur="500"/>
                                        <p:tgtEl>
                                          <p:spTgt spid="404"/>
                                        </p:tgtEl>
                                      </p:cBhvr>
                                    </p:animEffect>
                                  </p:childTnLst>
                                </p:cTn>
                              </p:par>
                              <p:par>
                                <p:cTn fill="hold" nodeType="withEffect" presetClass="entr" presetID="10" presetSubtype="0">
                                  <p:stCondLst>
                                    <p:cond delay="0"/>
                                  </p:stCondLst>
                                  <p:childTnLst>
                                    <p:set>
                                      <p:cBhvr>
                                        <p:cTn dur="1" fill="hold">
                                          <p:stCondLst>
                                            <p:cond delay="0"/>
                                          </p:stCondLst>
                                        </p:cTn>
                                        <p:tgtEl>
                                          <p:spTgt spid="398"/>
                                        </p:tgtEl>
                                        <p:attrNameLst>
                                          <p:attrName>style.visibility</p:attrName>
                                        </p:attrNameLst>
                                      </p:cBhvr>
                                      <p:to>
                                        <p:strVal val="visible"/>
                                      </p:to>
                                    </p:set>
                                    <p:animEffect filter="fade" transition="in">
                                      <p:cBhvr>
                                        <p:cTn dur="500"/>
                                        <p:tgtEl>
                                          <p:spTgt spid="3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500"/>
                                        <p:tgtEl>
                                          <p:spTgt spid="399"/>
                                        </p:tgtEl>
                                      </p:cBhvr>
                                    </p:animEffect>
                                  </p:childTnLst>
                                </p:cTn>
                              </p:par>
                              <p:par>
                                <p:cTn fill="hold" nodeType="withEffect" presetClass="entr" presetID="10" presetSubtype="0">
                                  <p:stCondLst>
                                    <p:cond delay="0"/>
                                  </p:stCondLst>
                                  <p:childTnLst>
                                    <p:set>
                                      <p:cBhvr>
                                        <p:cTn dur="1" fill="hold">
                                          <p:stCondLst>
                                            <p:cond delay="0"/>
                                          </p:stCondLst>
                                        </p:cTn>
                                        <p:tgtEl>
                                          <p:spTgt spid="400"/>
                                        </p:tgtEl>
                                        <p:attrNameLst>
                                          <p:attrName>style.visibility</p:attrName>
                                        </p:attrNameLst>
                                      </p:cBhvr>
                                      <p:to>
                                        <p:strVal val="visible"/>
                                      </p:to>
                                    </p:set>
                                    <p:animEffect filter="fade" transition="in">
                                      <p:cBhvr>
                                        <p:cTn dur="500"/>
                                        <p:tgtEl>
                                          <p:spTgt spid="400"/>
                                        </p:tgtEl>
                                      </p:cBhvr>
                                    </p:animEffect>
                                  </p:childTnLst>
                                </p:cTn>
                              </p:par>
                              <p:par>
                                <p:cTn fill="hold" nodeType="withEffect" presetClass="entr" presetID="10" presetSubtype="0">
                                  <p:stCondLst>
                                    <p:cond delay="0"/>
                                  </p:stCondLst>
                                  <p:childTnLst>
                                    <p:set>
                                      <p:cBhvr>
                                        <p:cTn dur="1" fill="hold">
                                          <p:stCondLst>
                                            <p:cond delay="0"/>
                                          </p:stCondLst>
                                        </p:cTn>
                                        <p:tgtEl>
                                          <p:spTgt spid="401"/>
                                        </p:tgtEl>
                                        <p:attrNameLst>
                                          <p:attrName>style.visibility</p:attrName>
                                        </p:attrNameLst>
                                      </p:cBhvr>
                                      <p:to>
                                        <p:strVal val="visible"/>
                                      </p:to>
                                    </p:set>
                                    <p:animEffect filter="fade" transition="in">
                                      <p:cBhvr>
                                        <p:cTn dur="500"/>
                                        <p:tgtEl>
                                          <p:spTgt spid="401"/>
                                        </p:tgtEl>
                                      </p:cBhvr>
                                    </p:animEffect>
                                  </p:childTnLst>
                                </p:cTn>
                              </p:par>
                              <p:par>
                                <p:cTn fill="hold" nodeType="withEffect" presetClass="entr" presetID="10" presetSubtype="0">
                                  <p:stCondLst>
                                    <p:cond delay="0"/>
                                  </p:stCondLst>
                                  <p:childTnLst>
                                    <p:set>
                                      <p:cBhvr>
                                        <p:cTn dur="1" fill="hold">
                                          <p:stCondLst>
                                            <p:cond delay="0"/>
                                          </p:stCondLst>
                                        </p:cTn>
                                        <p:tgtEl>
                                          <p:spTgt spid="402"/>
                                        </p:tgtEl>
                                        <p:attrNameLst>
                                          <p:attrName>style.visibility</p:attrName>
                                        </p:attrNameLst>
                                      </p:cBhvr>
                                      <p:to>
                                        <p:strVal val="visible"/>
                                      </p:to>
                                    </p:set>
                                    <p:animEffect filter="fade" transition="in">
                                      <p:cBhvr>
                                        <p:cTn dur="500"/>
                                        <p:tgtEl>
                                          <p:spTgt spid="402"/>
                                        </p:tgtEl>
                                      </p:cBhvr>
                                    </p:animEffect>
                                  </p:childTnLst>
                                </p:cTn>
                              </p:par>
                              <p:par>
                                <p:cTn fill="hold" nodeType="withEffect" presetClass="entr" presetID="10" presetSubtype="0">
                                  <p:stCondLst>
                                    <p:cond delay="0"/>
                                  </p:stCondLst>
                                  <p:childTnLst>
                                    <p:set>
                                      <p:cBhvr>
                                        <p:cTn dur="1" fill="hold">
                                          <p:stCondLst>
                                            <p:cond delay="0"/>
                                          </p:stCondLst>
                                        </p:cTn>
                                        <p:tgtEl>
                                          <p:spTgt spid="403"/>
                                        </p:tgtEl>
                                        <p:attrNameLst>
                                          <p:attrName>style.visibility</p:attrName>
                                        </p:attrNameLst>
                                      </p:cBhvr>
                                      <p:to>
                                        <p:strVal val="visible"/>
                                      </p:to>
                                    </p:set>
                                    <p:animEffect filter="fade" transition="in">
                                      <p:cBhvr>
                                        <p:cTn dur="500"/>
                                        <p:tgtEl>
                                          <p:spTgt spid="403"/>
                                        </p:tgtEl>
                                      </p:cBhvr>
                                    </p:animEffect>
                                  </p:childTnLst>
                                </p:cTn>
                              </p:par>
                              <p:par>
                                <p:cTn fill="hold" nodeType="withEffect" presetClass="entr" presetID="10" presetSubtype="0">
                                  <p:stCondLst>
                                    <p:cond delay="0"/>
                                  </p:stCondLst>
                                  <p:childTnLst>
                                    <p:set>
                                      <p:cBhvr>
                                        <p:cTn dur="1" fill="hold">
                                          <p:stCondLst>
                                            <p:cond delay="0"/>
                                          </p:stCondLst>
                                        </p:cTn>
                                        <p:tgtEl>
                                          <p:spTgt spid="405"/>
                                        </p:tgtEl>
                                        <p:attrNameLst>
                                          <p:attrName>style.visibility</p:attrName>
                                        </p:attrNameLst>
                                      </p:cBhvr>
                                      <p:to>
                                        <p:strVal val="visible"/>
                                      </p:to>
                                    </p:set>
                                    <p:animEffect filter="fade" transition="in">
                                      <p:cBhvr>
                                        <p:cTn dur="500"/>
                                        <p:tgtEl>
                                          <p:spTgt spid="4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4"/>
          <p:cNvSpPr txBox="1"/>
          <p:nvPr>
            <p:ph idx="1" type="body"/>
          </p:nvPr>
        </p:nvSpPr>
        <p:spPr>
          <a:xfrm>
            <a:off x="185854" y="889387"/>
            <a:ext cx="11820292" cy="5832088"/>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1600"/>
              <a:buChar char="•"/>
            </a:pPr>
            <a:r>
              <a:rPr lang="en-US" sz="1600"/>
              <a:t>Topics</a:t>
            </a:r>
            <a:endParaRPr/>
          </a:p>
          <a:p>
            <a:pPr indent="-228600" lvl="1" marL="685800" rtl="0" algn="l">
              <a:lnSpc>
                <a:spcPct val="90000"/>
              </a:lnSpc>
              <a:spcBef>
                <a:spcPts val="500"/>
              </a:spcBef>
              <a:spcAft>
                <a:spcPts val="0"/>
              </a:spcAft>
              <a:buClr>
                <a:srgbClr val="FF0000"/>
              </a:buClr>
              <a:buSzPts val="1600"/>
              <a:buChar char="•"/>
            </a:pPr>
            <a:r>
              <a:rPr lang="en-US" sz="1600">
                <a:solidFill>
                  <a:srgbClr val="FF0000"/>
                </a:solidFill>
              </a:rPr>
              <a:t>Topic 1. Machine Learning Introduction [Slides]</a:t>
            </a:r>
            <a:endParaRPr/>
          </a:p>
          <a:p>
            <a:pPr indent="-228600" lvl="1" marL="685800" rtl="0" algn="l">
              <a:lnSpc>
                <a:spcPct val="90000"/>
              </a:lnSpc>
              <a:spcBef>
                <a:spcPts val="500"/>
              </a:spcBef>
              <a:spcAft>
                <a:spcPts val="0"/>
              </a:spcAft>
              <a:buClr>
                <a:srgbClr val="FF0000"/>
              </a:buClr>
              <a:buSzPts val="1600"/>
              <a:buChar char="•"/>
            </a:pPr>
            <a:r>
              <a:rPr lang="en-US" sz="1600">
                <a:solidFill>
                  <a:srgbClr val="FF0000"/>
                </a:solidFill>
              </a:rPr>
              <a:t>Topic 2. Regression (Linear Regression) [Bishop Sec 3.1]</a:t>
            </a:r>
            <a:endParaRPr/>
          </a:p>
          <a:p>
            <a:pPr indent="-228600" lvl="1" marL="685800" rtl="0" algn="l">
              <a:lnSpc>
                <a:spcPct val="90000"/>
              </a:lnSpc>
              <a:spcBef>
                <a:spcPts val="500"/>
              </a:spcBef>
              <a:spcAft>
                <a:spcPts val="0"/>
              </a:spcAft>
              <a:buClr>
                <a:srgbClr val="FF0000"/>
              </a:buClr>
              <a:buSzPts val="1600"/>
              <a:buChar char="•"/>
            </a:pPr>
            <a:r>
              <a:rPr lang="en-US" sz="1600">
                <a:solidFill>
                  <a:srgbClr val="FF0000"/>
                </a:solidFill>
              </a:rPr>
              <a:t>Topic 3. Bias and Variance [Bishop Sec 3.2]</a:t>
            </a:r>
            <a:endParaRPr/>
          </a:p>
          <a:p>
            <a:pPr indent="-228600" lvl="1" marL="685800" rtl="0" algn="l">
              <a:lnSpc>
                <a:spcPct val="90000"/>
              </a:lnSpc>
              <a:spcBef>
                <a:spcPts val="500"/>
              </a:spcBef>
              <a:spcAft>
                <a:spcPts val="0"/>
              </a:spcAft>
              <a:buClr>
                <a:srgbClr val="FF0000"/>
              </a:buClr>
              <a:buSzPts val="1600"/>
              <a:buChar char="•"/>
            </a:pPr>
            <a:r>
              <a:rPr lang="en-US" sz="1600">
                <a:solidFill>
                  <a:srgbClr val="FF0000"/>
                </a:solidFill>
              </a:rPr>
              <a:t>Topic 4. Gradient Descent [Bishop Sec 5.2]</a:t>
            </a:r>
            <a:endParaRPr/>
          </a:p>
          <a:p>
            <a:pPr indent="-228600" lvl="1" marL="685800" rtl="0" algn="l">
              <a:lnSpc>
                <a:spcPct val="90000"/>
              </a:lnSpc>
              <a:spcBef>
                <a:spcPts val="500"/>
              </a:spcBef>
              <a:spcAft>
                <a:spcPts val="0"/>
              </a:spcAft>
              <a:buClr>
                <a:srgbClr val="FF0000"/>
              </a:buClr>
              <a:buSzPts val="1600"/>
              <a:buChar char="•"/>
            </a:pPr>
            <a:r>
              <a:rPr lang="en-US" sz="1600">
                <a:solidFill>
                  <a:srgbClr val="FF0000"/>
                </a:solidFill>
              </a:rPr>
              <a:t>Topic 5. Classification [Bishop Sec 4.1]</a:t>
            </a:r>
            <a:endParaRPr/>
          </a:p>
          <a:p>
            <a:pPr indent="-228600" lvl="1" marL="685800" rtl="0" algn="l">
              <a:lnSpc>
                <a:spcPct val="90000"/>
              </a:lnSpc>
              <a:spcBef>
                <a:spcPts val="500"/>
              </a:spcBef>
              <a:spcAft>
                <a:spcPts val="0"/>
              </a:spcAft>
              <a:buClr>
                <a:srgbClr val="FF0000"/>
              </a:buClr>
              <a:buSzPts val="1600"/>
              <a:buChar char="•"/>
            </a:pPr>
            <a:r>
              <a:rPr lang="en-US" sz="1600">
                <a:solidFill>
                  <a:srgbClr val="FF0000"/>
                </a:solidFill>
              </a:rPr>
              <a:t>Topic 6. Logistic Regression [Bishop Sec 4.3.2]</a:t>
            </a:r>
            <a:endParaRPr/>
          </a:p>
          <a:p>
            <a:pPr indent="-228600" lvl="1" marL="685800" rtl="0" algn="l">
              <a:lnSpc>
                <a:spcPct val="90000"/>
              </a:lnSpc>
              <a:spcBef>
                <a:spcPts val="500"/>
              </a:spcBef>
              <a:spcAft>
                <a:spcPts val="0"/>
              </a:spcAft>
              <a:buClr>
                <a:schemeClr val="accent2"/>
              </a:buClr>
              <a:buSzPts val="1600"/>
              <a:buChar char="•"/>
            </a:pPr>
            <a:r>
              <a:rPr lang="en-US" sz="1600">
                <a:solidFill>
                  <a:schemeClr val="accent2"/>
                </a:solidFill>
              </a:rPr>
              <a:t>Topic 7. Deep Learning Introduction [Bishop Sec 5.1]</a:t>
            </a:r>
            <a:endParaRPr/>
          </a:p>
          <a:p>
            <a:pPr indent="-228600" lvl="1" marL="685800" rtl="0" algn="l">
              <a:lnSpc>
                <a:spcPct val="90000"/>
              </a:lnSpc>
              <a:spcBef>
                <a:spcPts val="500"/>
              </a:spcBef>
              <a:spcAft>
                <a:spcPts val="0"/>
              </a:spcAft>
              <a:buClr>
                <a:schemeClr val="accent2"/>
              </a:buClr>
              <a:buSzPts val="1600"/>
              <a:buChar char="•"/>
            </a:pPr>
            <a:r>
              <a:rPr lang="en-US" sz="1600">
                <a:solidFill>
                  <a:schemeClr val="accent2"/>
                </a:solidFill>
              </a:rPr>
              <a:t>Topic 8. Backpropagation [Bishop Sec 5.3]</a:t>
            </a:r>
            <a:endParaRPr/>
          </a:p>
          <a:p>
            <a:pPr indent="-228600" lvl="1" marL="685800" rtl="0" algn="l">
              <a:lnSpc>
                <a:spcPct val="90000"/>
              </a:lnSpc>
              <a:spcBef>
                <a:spcPts val="500"/>
              </a:spcBef>
              <a:spcAft>
                <a:spcPts val="0"/>
              </a:spcAft>
              <a:buClr>
                <a:schemeClr val="accent2"/>
              </a:buClr>
              <a:buSzPts val="1600"/>
              <a:buChar char="•"/>
            </a:pPr>
            <a:r>
              <a:rPr lang="en-US" sz="1600">
                <a:solidFill>
                  <a:schemeClr val="accent2"/>
                </a:solidFill>
              </a:rPr>
              <a:t>Topic 9. Pytorch and Tensorflow </a:t>
            </a:r>
            <a:endParaRPr/>
          </a:p>
          <a:p>
            <a:pPr indent="-228600" lvl="1" marL="685800" rtl="0" algn="l">
              <a:lnSpc>
                <a:spcPct val="90000"/>
              </a:lnSpc>
              <a:spcBef>
                <a:spcPts val="500"/>
              </a:spcBef>
              <a:spcAft>
                <a:spcPts val="0"/>
              </a:spcAft>
              <a:buClr>
                <a:schemeClr val="accent2"/>
              </a:buClr>
              <a:buSzPts val="1600"/>
              <a:buChar char="•"/>
            </a:pPr>
            <a:r>
              <a:rPr lang="en-US" sz="1600">
                <a:solidFill>
                  <a:schemeClr val="accent2"/>
                </a:solidFill>
              </a:rPr>
              <a:t>Topic 10. CNN / RNN [Slides / Papers]</a:t>
            </a:r>
            <a:endParaRPr/>
          </a:p>
          <a:p>
            <a:pPr indent="-228600" lvl="1" marL="685800" rtl="0" algn="l">
              <a:lnSpc>
                <a:spcPct val="90000"/>
              </a:lnSpc>
              <a:spcBef>
                <a:spcPts val="500"/>
              </a:spcBef>
              <a:spcAft>
                <a:spcPts val="0"/>
              </a:spcAft>
              <a:buClr>
                <a:schemeClr val="accent2"/>
              </a:buClr>
              <a:buSzPts val="1600"/>
              <a:buChar char="•"/>
            </a:pPr>
            <a:r>
              <a:rPr lang="en-US" sz="1600">
                <a:solidFill>
                  <a:schemeClr val="accent2"/>
                </a:solidFill>
              </a:rPr>
              <a:t>Topic 11. Deep Learning Tips [Slides / Papers]</a:t>
            </a:r>
            <a:endParaRPr/>
          </a:p>
          <a:p>
            <a:pPr indent="-228600" lvl="1" marL="685800" rtl="0" algn="l">
              <a:lnSpc>
                <a:spcPct val="90000"/>
              </a:lnSpc>
              <a:spcBef>
                <a:spcPts val="500"/>
              </a:spcBef>
              <a:spcAft>
                <a:spcPts val="0"/>
              </a:spcAft>
              <a:buClr>
                <a:srgbClr val="00B050"/>
              </a:buClr>
              <a:buSzPts val="1600"/>
              <a:buChar char="•"/>
            </a:pPr>
            <a:r>
              <a:rPr lang="en-US" sz="1600">
                <a:solidFill>
                  <a:srgbClr val="00B050"/>
                </a:solidFill>
              </a:rPr>
              <a:t>Topic 12. PCA [Slides]</a:t>
            </a:r>
            <a:endParaRPr/>
          </a:p>
          <a:p>
            <a:pPr indent="-228600" lvl="1" marL="685800" rtl="0" algn="l">
              <a:lnSpc>
                <a:spcPct val="90000"/>
              </a:lnSpc>
              <a:spcBef>
                <a:spcPts val="500"/>
              </a:spcBef>
              <a:spcAft>
                <a:spcPts val="0"/>
              </a:spcAft>
              <a:buClr>
                <a:srgbClr val="00B050"/>
              </a:buClr>
              <a:buSzPts val="1600"/>
              <a:buChar char="•"/>
            </a:pPr>
            <a:r>
              <a:rPr lang="en-US" sz="1600">
                <a:solidFill>
                  <a:srgbClr val="00B050"/>
                </a:solidFill>
              </a:rPr>
              <a:t>Topic 13. Auto-encoder [Slides]</a:t>
            </a:r>
            <a:endParaRPr/>
          </a:p>
          <a:p>
            <a:pPr indent="-228600" lvl="1" marL="685800" rtl="0" algn="l">
              <a:lnSpc>
                <a:spcPct val="90000"/>
              </a:lnSpc>
              <a:spcBef>
                <a:spcPts val="500"/>
              </a:spcBef>
              <a:spcAft>
                <a:spcPts val="0"/>
              </a:spcAft>
              <a:buClr>
                <a:srgbClr val="00B050"/>
              </a:buClr>
              <a:buSzPts val="1600"/>
              <a:buChar char="•"/>
            </a:pPr>
            <a:r>
              <a:rPr lang="en-US" sz="1600">
                <a:solidFill>
                  <a:srgbClr val="00B050"/>
                </a:solidFill>
              </a:rPr>
              <a:t>Topic 14. Semi-supervised Learning [Slides]</a:t>
            </a:r>
            <a:endParaRPr/>
          </a:p>
          <a:p>
            <a:pPr indent="-228600" lvl="1" marL="685800" rtl="0" algn="l">
              <a:lnSpc>
                <a:spcPct val="90000"/>
              </a:lnSpc>
              <a:spcBef>
                <a:spcPts val="500"/>
              </a:spcBef>
              <a:spcAft>
                <a:spcPts val="0"/>
              </a:spcAft>
              <a:buClr>
                <a:srgbClr val="00B050"/>
              </a:buClr>
              <a:buSzPts val="1600"/>
              <a:buChar char="•"/>
            </a:pPr>
            <a:r>
              <a:rPr lang="en-US" sz="1600">
                <a:solidFill>
                  <a:srgbClr val="00B050"/>
                </a:solidFill>
              </a:rPr>
              <a:t>Topic 15. Transfer Learning [Slides]</a:t>
            </a:r>
            <a:endParaRPr sz="1600"/>
          </a:p>
          <a:p>
            <a:pPr indent="-228600" lvl="0" marL="228600" rtl="0" algn="l">
              <a:lnSpc>
                <a:spcPct val="90000"/>
              </a:lnSpc>
              <a:spcBef>
                <a:spcPts val="1000"/>
              </a:spcBef>
              <a:spcAft>
                <a:spcPts val="0"/>
              </a:spcAft>
              <a:buClr>
                <a:schemeClr val="dk1"/>
              </a:buClr>
              <a:buSzPts val="1600"/>
              <a:buChar char="•"/>
            </a:pPr>
            <a:r>
              <a:rPr lang="en-US" sz="1600"/>
              <a:t>Prerequisite</a:t>
            </a:r>
            <a:endParaRPr/>
          </a:p>
          <a:p>
            <a:pPr indent="-228600" lvl="1" marL="685800" rtl="0" algn="l">
              <a:lnSpc>
                <a:spcPct val="90000"/>
              </a:lnSpc>
              <a:spcBef>
                <a:spcPts val="500"/>
              </a:spcBef>
              <a:spcAft>
                <a:spcPts val="0"/>
              </a:spcAft>
              <a:buClr>
                <a:schemeClr val="dk1"/>
              </a:buClr>
              <a:buSzPts val="1600"/>
              <a:buFont typeface="Noto Sans Symbols"/>
              <a:buChar char="❑"/>
            </a:pPr>
            <a:r>
              <a:rPr lang="en-US" sz="1600"/>
              <a:t>Knowledge of basic computer science principles and skills, at a level sufficient to write a reasonably non-trivial computer program.</a:t>
            </a:r>
            <a:endParaRPr/>
          </a:p>
          <a:p>
            <a:pPr indent="-228600" lvl="1" marL="685800" rtl="0" algn="l">
              <a:lnSpc>
                <a:spcPct val="90000"/>
              </a:lnSpc>
              <a:spcBef>
                <a:spcPts val="500"/>
              </a:spcBef>
              <a:spcAft>
                <a:spcPts val="0"/>
              </a:spcAft>
              <a:buClr>
                <a:schemeClr val="dk1"/>
              </a:buClr>
              <a:buSzPts val="1600"/>
              <a:buFont typeface="Noto Sans Symbols"/>
              <a:buChar char="❑"/>
            </a:pPr>
            <a:r>
              <a:rPr lang="en-US" sz="1600"/>
              <a:t>Familiar with the basic probability theory and the basic linear algebra.</a:t>
            </a:r>
            <a:endParaRPr/>
          </a:p>
          <a:p>
            <a:pPr indent="-127000" lvl="0" marL="228600" rtl="0" algn="l">
              <a:lnSpc>
                <a:spcPct val="90000"/>
              </a:lnSpc>
              <a:spcBef>
                <a:spcPts val="1000"/>
              </a:spcBef>
              <a:spcAft>
                <a:spcPts val="0"/>
              </a:spcAft>
              <a:buClr>
                <a:schemeClr val="dk1"/>
              </a:buClr>
              <a:buSzPts val="1600"/>
              <a:buNone/>
            </a:pPr>
            <a:r>
              <a:t/>
            </a:r>
            <a:endParaRPr sz="1600"/>
          </a:p>
          <a:p>
            <a:pPr indent="-127000" lvl="0" marL="228600" rtl="0" algn="l">
              <a:lnSpc>
                <a:spcPct val="90000"/>
              </a:lnSpc>
              <a:spcBef>
                <a:spcPts val="1000"/>
              </a:spcBef>
              <a:spcAft>
                <a:spcPts val="0"/>
              </a:spcAft>
              <a:buClr>
                <a:schemeClr val="dk1"/>
              </a:buClr>
              <a:buSzPts val="1600"/>
              <a:buNone/>
            </a:pPr>
            <a:r>
              <a:t/>
            </a:r>
            <a:endParaRPr sz="1600"/>
          </a:p>
          <a:p>
            <a:pPr indent="-127000" lvl="0" marL="228600" rtl="0" algn="l">
              <a:lnSpc>
                <a:spcPct val="90000"/>
              </a:lnSpc>
              <a:spcBef>
                <a:spcPts val="1000"/>
              </a:spcBef>
              <a:spcAft>
                <a:spcPts val="0"/>
              </a:spcAft>
              <a:buClr>
                <a:schemeClr val="dk1"/>
              </a:buClr>
              <a:buSzPts val="1600"/>
              <a:buFont typeface="Noto Sans Symbols"/>
              <a:buNone/>
            </a:pPr>
            <a:r>
              <a:t/>
            </a:r>
            <a:endParaRPr sz="1600"/>
          </a:p>
        </p:txBody>
      </p:sp>
      <p:sp>
        <p:nvSpPr>
          <p:cNvPr id="115" name="Google Shape;115;p4"/>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200" u="none" cap="none" strike="noStrike">
                <a:solidFill>
                  <a:srgbClr val="888888"/>
                </a:solidFill>
                <a:latin typeface="Calibri"/>
                <a:ea typeface="Calibri"/>
                <a:cs typeface="Calibri"/>
                <a:sym typeface="Calibri"/>
              </a:rPr>
              <a:t>‹#›</a:t>
            </a:fld>
            <a:endParaRPr b="0" i="0" sz="1200" u="none" cap="none" strike="noStrike">
              <a:solidFill>
                <a:srgbClr val="888888"/>
              </a:solidFill>
              <a:latin typeface="Calibri"/>
              <a:ea typeface="Calibri"/>
              <a:cs typeface="Calibri"/>
              <a:sym typeface="Calibri"/>
            </a:endParaRPr>
          </a:p>
        </p:txBody>
      </p:sp>
      <p:sp>
        <p:nvSpPr>
          <p:cNvPr id="116" name="Google Shape;116;p4"/>
          <p:cNvSpPr txBox="1"/>
          <p:nvPr>
            <p:ph type="title"/>
          </p:nvPr>
        </p:nvSpPr>
        <p:spPr>
          <a:xfrm>
            <a:off x="0" y="0"/>
            <a:ext cx="12192000" cy="110025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lang="en-US"/>
              <a:t>Course Information (Cont’d)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0" st="0"/>
                                            </p:txEl>
                                          </p:spTgt>
                                        </p:tgtEl>
                                        <p:attrNameLst>
                                          <p:attrName>style.visibility</p:attrName>
                                        </p:attrNameLst>
                                      </p:cBhvr>
                                      <p:to>
                                        <p:strVal val="visible"/>
                                      </p:to>
                                    </p:set>
                                    <p:animEffect filter="fade" transition="in">
                                      <p:cBhvr>
                                        <p:cTn dur="500"/>
                                        <p:tgtEl>
                                          <p:spTgt spid="1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 st="1"/>
                                            </p:txEl>
                                          </p:spTgt>
                                        </p:tgtEl>
                                        <p:attrNameLst>
                                          <p:attrName>style.visibility</p:attrName>
                                        </p:attrNameLst>
                                      </p:cBhvr>
                                      <p:to>
                                        <p:strVal val="visible"/>
                                      </p:to>
                                    </p:set>
                                    <p:animEffect filter="fade" transition="in">
                                      <p:cBhvr>
                                        <p:cTn dur="500"/>
                                        <p:tgtEl>
                                          <p:spTgt spid="1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2" st="2"/>
                                            </p:txEl>
                                          </p:spTgt>
                                        </p:tgtEl>
                                        <p:attrNameLst>
                                          <p:attrName>style.visibility</p:attrName>
                                        </p:attrNameLst>
                                      </p:cBhvr>
                                      <p:to>
                                        <p:strVal val="visible"/>
                                      </p:to>
                                    </p:set>
                                    <p:animEffect filter="fade" transition="in">
                                      <p:cBhvr>
                                        <p:cTn dur="500"/>
                                        <p:tgtEl>
                                          <p:spTgt spid="11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3" st="3"/>
                                            </p:txEl>
                                          </p:spTgt>
                                        </p:tgtEl>
                                        <p:attrNameLst>
                                          <p:attrName>style.visibility</p:attrName>
                                        </p:attrNameLst>
                                      </p:cBhvr>
                                      <p:to>
                                        <p:strVal val="visible"/>
                                      </p:to>
                                    </p:set>
                                    <p:animEffect filter="fade" transition="in">
                                      <p:cBhvr>
                                        <p:cTn dur="500"/>
                                        <p:tgtEl>
                                          <p:spTgt spid="11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4" st="4"/>
                                            </p:txEl>
                                          </p:spTgt>
                                        </p:tgtEl>
                                        <p:attrNameLst>
                                          <p:attrName>style.visibility</p:attrName>
                                        </p:attrNameLst>
                                      </p:cBhvr>
                                      <p:to>
                                        <p:strVal val="visible"/>
                                      </p:to>
                                    </p:set>
                                    <p:animEffect filter="fade" transition="in">
                                      <p:cBhvr>
                                        <p:cTn dur="500"/>
                                        <p:tgtEl>
                                          <p:spTgt spid="11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5" st="5"/>
                                            </p:txEl>
                                          </p:spTgt>
                                        </p:tgtEl>
                                        <p:attrNameLst>
                                          <p:attrName>style.visibility</p:attrName>
                                        </p:attrNameLst>
                                      </p:cBhvr>
                                      <p:to>
                                        <p:strVal val="visible"/>
                                      </p:to>
                                    </p:set>
                                    <p:animEffect filter="fade" transition="in">
                                      <p:cBhvr>
                                        <p:cTn dur="500"/>
                                        <p:tgtEl>
                                          <p:spTgt spid="11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6" st="6"/>
                                            </p:txEl>
                                          </p:spTgt>
                                        </p:tgtEl>
                                        <p:attrNameLst>
                                          <p:attrName>style.visibility</p:attrName>
                                        </p:attrNameLst>
                                      </p:cBhvr>
                                      <p:to>
                                        <p:strVal val="visible"/>
                                      </p:to>
                                    </p:set>
                                    <p:animEffect filter="fade" transition="in">
                                      <p:cBhvr>
                                        <p:cTn dur="500"/>
                                        <p:tgtEl>
                                          <p:spTgt spid="11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7" st="7"/>
                                            </p:txEl>
                                          </p:spTgt>
                                        </p:tgtEl>
                                        <p:attrNameLst>
                                          <p:attrName>style.visibility</p:attrName>
                                        </p:attrNameLst>
                                      </p:cBhvr>
                                      <p:to>
                                        <p:strVal val="visible"/>
                                      </p:to>
                                    </p:set>
                                    <p:animEffect filter="fade" transition="in">
                                      <p:cBhvr>
                                        <p:cTn dur="500"/>
                                        <p:tgtEl>
                                          <p:spTgt spid="11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8" st="8"/>
                                            </p:txEl>
                                          </p:spTgt>
                                        </p:tgtEl>
                                        <p:attrNameLst>
                                          <p:attrName>style.visibility</p:attrName>
                                        </p:attrNameLst>
                                      </p:cBhvr>
                                      <p:to>
                                        <p:strVal val="visible"/>
                                      </p:to>
                                    </p:set>
                                    <p:animEffect filter="fade" transition="in">
                                      <p:cBhvr>
                                        <p:cTn dur="500"/>
                                        <p:tgtEl>
                                          <p:spTgt spid="114">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9" st="9"/>
                                            </p:txEl>
                                          </p:spTgt>
                                        </p:tgtEl>
                                        <p:attrNameLst>
                                          <p:attrName>style.visibility</p:attrName>
                                        </p:attrNameLst>
                                      </p:cBhvr>
                                      <p:to>
                                        <p:strVal val="visible"/>
                                      </p:to>
                                    </p:set>
                                    <p:animEffect filter="fade" transition="in">
                                      <p:cBhvr>
                                        <p:cTn dur="500"/>
                                        <p:tgtEl>
                                          <p:spTgt spid="114">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0" st="10"/>
                                            </p:txEl>
                                          </p:spTgt>
                                        </p:tgtEl>
                                        <p:attrNameLst>
                                          <p:attrName>style.visibility</p:attrName>
                                        </p:attrNameLst>
                                      </p:cBhvr>
                                      <p:to>
                                        <p:strVal val="visible"/>
                                      </p:to>
                                    </p:set>
                                    <p:animEffect filter="fade" transition="in">
                                      <p:cBhvr>
                                        <p:cTn dur="500"/>
                                        <p:tgtEl>
                                          <p:spTgt spid="114">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1" st="11"/>
                                            </p:txEl>
                                          </p:spTgt>
                                        </p:tgtEl>
                                        <p:attrNameLst>
                                          <p:attrName>style.visibility</p:attrName>
                                        </p:attrNameLst>
                                      </p:cBhvr>
                                      <p:to>
                                        <p:strVal val="visible"/>
                                      </p:to>
                                    </p:set>
                                    <p:animEffect filter="fade" transition="in">
                                      <p:cBhvr>
                                        <p:cTn dur="500"/>
                                        <p:tgtEl>
                                          <p:spTgt spid="114">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2" st="12"/>
                                            </p:txEl>
                                          </p:spTgt>
                                        </p:tgtEl>
                                        <p:attrNameLst>
                                          <p:attrName>style.visibility</p:attrName>
                                        </p:attrNameLst>
                                      </p:cBhvr>
                                      <p:to>
                                        <p:strVal val="visible"/>
                                      </p:to>
                                    </p:set>
                                    <p:animEffect filter="fade" transition="in">
                                      <p:cBhvr>
                                        <p:cTn dur="500"/>
                                        <p:tgtEl>
                                          <p:spTgt spid="114">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3" st="13"/>
                                            </p:txEl>
                                          </p:spTgt>
                                        </p:tgtEl>
                                        <p:attrNameLst>
                                          <p:attrName>style.visibility</p:attrName>
                                        </p:attrNameLst>
                                      </p:cBhvr>
                                      <p:to>
                                        <p:strVal val="visible"/>
                                      </p:to>
                                    </p:set>
                                    <p:animEffect filter="fade" transition="in">
                                      <p:cBhvr>
                                        <p:cTn dur="500"/>
                                        <p:tgtEl>
                                          <p:spTgt spid="114">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4" st="14"/>
                                            </p:txEl>
                                          </p:spTgt>
                                        </p:tgtEl>
                                        <p:attrNameLst>
                                          <p:attrName>style.visibility</p:attrName>
                                        </p:attrNameLst>
                                      </p:cBhvr>
                                      <p:to>
                                        <p:strVal val="visible"/>
                                      </p:to>
                                    </p:set>
                                    <p:animEffect filter="fade" transition="in">
                                      <p:cBhvr>
                                        <p:cTn dur="500"/>
                                        <p:tgtEl>
                                          <p:spTgt spid="114">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5" st="15"/>
                                            </p:txEl>
                                          </p:spTgt>
                                        </p:tgtEl>
                                        <p:attrNameLst>
                                          <p:attrName>style.visibility</p:attrName>
                                        </p:attrNameLst>
                                      </p:cBhvr>
                                      <p:to>
                                        <p:strVal val="visible"/>
                                      </p:to>
                                    </p:set>
                                    <p:animEffect filter="fade" transition="in">
                                      <p:cBhvr>
                                        <p:cTn dur="500"/>
                                        <p:tgtEl>
                                          <p:spTgt spid="114">
                                            <p:txEl>
                                              <p:pRg end="15" st="1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6" st="16"/>
                                            </p:txEl>
                                          </p:spTgt>
                                        </p:tgtEl>
                                        <p:attrNameLst>
                                          <p:attrName>style.visibility</p:attrName>
                                        </p:attrNameLst>
                                      </p:cBhvr>
                                      <p:to>
                                        <p:strVal val="visible"/>
                                      </p:to>
                                    </p:set>
                                    <p:animEffect filter="fade" transition="in">
                                      <p:cBhvr>
                                        <p:cTn dur="500"/>
                                        <p:tgtEl>
                                          <p:spTgt spid="114">
                                            <p:txEl>
                                              <p:pRg end="16" st="1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7" st="17"/>
                                            </p:txEl>
                                          </p:spTgt>
                                        </p:tgtEl>
                                        <p:attrNameLst>
                                          <p:attrName>style.visibility</p:attrName>
                                        </p:attrNameLst>
                                      </p:cBhvr>
                                      <p:to>
                                        <p:strVal val="visible"/>
                                      </p:to>
                                    </p:set>
                                    <p:animEffect filter="fade" transition="in">
                                      <p:cBhvr>
                                        <p:cTn dur="500"/>
                                        <p:tgtEl>
                                          <p:spTgt spid="114">
                                            <p:txEl>
                                              <p:pRg end="17" st="1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8" st="18"/>
                                            </p:txEl>
                                          </p:spTgt>
                                        </p:tgtEl>
                                        <p:attrNameLst>
                                          <p:attrName>style.visibility</p:attrName>
                                        </p:attrNameLst>
                                      </p:cBhvr>
                                      <p:to>
                                        <p:strVal val="visible"/>
                                      </p:to>
                                    </p:set>
                                    <p:animEffect filter="fade" transition="in">
                                      <p:cBhvr>
                                        <p:cTn dur="500"/>
                                        <p:tgtEl>
                                          <p:spTgt spid="114">
                                            <p:txEl>
                                              <p:pRg end="18" st="1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19" st="19"/>
                                            </p:txEl>
                                          </p:spTgt>
                                        </p:tgtEl>
                                        <p:attrNameLst>
                                          <p:attrName>style.visibility</p:attrName>
                                        </p:attrNameLst>
                                      </p:cBhvr>
                                      <p:to>
                                        <p:strVal val="visible"/>
                                      </p:to>
                                    </p:set>
                                    <p:animEffect filter="fade" transition="in">
                                      <p:cBhvr>
                                        <p:cTn dur="500"/>
                                        <p:tgtEl>
                                          <p:spTgt spid="114">
                                            <p:txEl>
                                              <p:pRg end="19" st="1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20" st="20"/>
                                            </p:txEl>
                                          </p:spTgt>
                                        </p:tgtEl>
                                        <p:attrNameLst>
                                          <p:attrName>style.visibility</p:attrName>
                                        </p:attrNameLst>
                                      </p:cBhvr>
                                      <p:to>
                                        <p:strVal val="visible"/>
                                      </p:to>
                                    </p:set>
                                    <p:animEffect filter="fade" transition="in">
                                      <p:cBhvr>
                                        <p:cTn dur="500"/>
                                        <p:tgtEl>
                                          <p:spTgt spid="114">
                                            <p:txEl>
                                              <p:pRg end="20" st="2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xEl>
                                              <p:pRg end="21" st="21"/>
                                            </p:txEl>
                                          </p:spTgt>
                                        </p:tgtEl>
                                        <p:attrNameLst>
                                          <p:attrName>style.visibility</p:attrName>
                                        </p:attrNameLst>
                                      </p:cBhvr>
                                      <p:to>
                                        <p:strVal val="visible"/>
                                      </p:to>
                                    </p:set>
                                    <p:animEffect filter="fade" transition="in">
                                      <p:cBhvr>
                                        <p:cTn dur="500"/>
                                        <p:tgtEl>
                                          <p:spTgt spid="114">
                                            <p:txEl>
                                              <p:pRg end="21" st="2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pic>
        <p:nvPicPr>
          <p:cNvPr id="410" name="Google Shape;410;p40"/>
          <p:cNvPicPr preferRelativeResize="0"/>
          <p:nvPr>
            <p:ph idx="1" type="body"/>
          </p:nvPr>
        </p:nvPicPr>
        <p:blipFill rotWithShape="1">
          <a:blip r:embed="rId3">
            <a:alphaModFix/>
          </a:blip>
          <a:srcRect b="0" l="0" r="0" t="0"/>
          <a:stretch/>
        </p:blipFill>
        <p:spPr>
          <a:xfrm>
            <a:off x="2804160" y="1690688"/>
            <a:ext cx="6583680" cy="4114800"/>
          </a:xfrm>
          <a:prstGeom prst="rect">
            <a:avLst/>
          </a:prstGeom>
          <a:noFill/>
          <a:ln>
            <a:noFill/>
          </a:ln>
        </p:spPr>
      </p:pic>
      <p:sp>
        <p:nvSpPr>
          <p:cNvPr id="411" name="Google Shape;411;p40"/>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412" name="Google Shape;412;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Google News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1"/>
          <p:cNvSpPr txBox="1"/>
          <p:nvPr>
            <p:ph idx="1" type="body"/>
          </p:nvPr>
        </p:nvSpPr>
        <p:spPr>
          <a:xfrm>
            <a:off x="3387012" y="5882262"/>
            <a:ext cx="6858000" cy="457200"/>
          </a:xfrm>
          <a:prstGeom prst="rect">
            <a:avLst/>
          </a:prstGeom>
          <a:noFill/>
          <a:ln>
            <a:noFill/>
          </a:ln>
        </p:spPr>
        <p:txBody>
          <a:bodyPr anchorCtr="0" anchor="t" bIns="45700" lIns="91425" spcFirstLastPara="1" rIns="91425" wrap="square" tIns="45700">
            <a:normAutofit fontScale="85000" lnSpcReduction="10000"/>
          </a:bodyPr>
          <a:lstStyle/>
          <a:p>
            <a:pPr indent="-228600" lvl="0" marL="228600" rtl="0" algn="l">
              <a:lnSpc>
                <a:spcPct val="90000"/>
              </a:lnSpc>
              <a:spcBef>
                <a:spcPts val="0"/>
              </a:spcBef>
              <a:spcAft>
                <a:spcPts val="0"/>
              </a:spcAft>
              <a:buClr>
                <a:schemeClr val="dk1"/>
              </a:buClr>
              <a:buSzPct val="100000"/>
              <a:buChar char="•"/>
            </a:pPr>
            <a:r>
              <a:rPr lang="en-US"/>
              <a:t>[W,s,v]=svd((repmat(sum(x.*x,1),size(x,1),1).*x)*x');</a:t>
            </a:r>
            <a:endParaRPr/>
          </a:p>
        </p:txBody>
      </p:sp>
      <p:sp>
        <p:nvSpPr>
          <p:cNvPr id="418" name="Google Shape;418;p41"/>
          <p:cNvSpPr txBox="1"/>
          <p:nvPr>
            <p:ph idx="12" type="sldNum"/>
          </p:nvPr>
        </p:nvSpPr>
        <p:spPr>
          <a:xfrm>
            <a:off x="9392472" y="6505285"/>
            <a:ext cx="1261533"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419" name="Google Shape;419;p41"/>
          <p:cNvSpPr txBox="1"/>
          <p:nvPr>
            <p:ph type="title"/>
          </p:nvPr>
        </p:nvSpPr>
        <p:spPr>
          <a:xfrm>
            <a:off x="3352800" y="134926"/>
            <a:ext cx="6858000" cy="1143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Cocktail Party Problem</a:t>
            </a:r>
            <a:endParaRPr/>
          </a:p>
        </p:txBody>
      </p:sp>
      <p:pic>
        <p:nvPicPr>
          <p:cNvPr id="420" name="Google Shape;420;p41"/>
          <p:cNvPicPr preferRelativeResize="0"/>
          <p:nvPr/>
        </p:nvPicPr>
        <p:blipFill rotWithShape="1">
          <a:blip r:embed="rId3">
            <a:alphaModFix/>
          </a:blip>
          <a:srcRect b="0" l="0" r="0" t="0"/>
          <a:stretch/>
        </p:blipFill>
        <p:spPr>
          <a:xfrm>
            <a:off x="4365172" y="3561774"/>
            <a:ext cx="409510" cy="409510"/>
          </a:xfrm>
          <a:prstGeom prst="rect">
            <a:avLst/>
          </a:prstGeom>
          <a:noFill/>
          <a:ln>
            <a:noFill/>
          </a:ln>
        </p:spPr>
      </p:pic>
      <p:sp>
        <p:nvSpPr>
          <p:cNvPr id="421" name="Google Shape;421;p41"/>
          <p:cNvSpPr txBox="1"/>
          <p:nvPr/>
        </p:nvSpPr>
        <p:spPr>
          <a:xfrm>
            <a:off x="3845508" y="3188285"/>
            <a:ext cx="1727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Microphone #1</a:t>
            </a:r>
            <a:endParaRPr/>
          </a:p>
        </p:txBody>
      </p:sp>
      <p:sp>
        <p:nvSpPr>
          <p:cNvPr id="422" name="Google Shape;422;p41"/>
          <p:cNvSpPr txBox="1"/>
          <p:nvPr/>
        </p:nvSpPr>
        <p:spPr>
          <a:xfrm>
            <a:off x="5544716" y="3188285"/>
            <a:ext cx="1727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Microphone #2</a:t>
            </a:r>
            <a:endParaRPr/>
          </a:p>
        </p:txBody>
      </p:sp>
      <p:pic>
        <p:nvPicPr>
          <p:cNvPr id="423" name="Google Shape;423;p41"/>
          <p:cNvPicPr preferRelativeResize="0"/>
          <p:nvPr/>
        </p:nvPicPr>
        <p:blipFill rotWithShape="1">
          <a:blip r:embed="rId3">
            <a:alphaModFix/>
          </a:blip>
          <a:srcRect b="0" l="0" r="0" t="0"/>
          <a:stretch/>
        </p:blipFill>
        <p:spPr>
          <a:xfrm>
            <a:off x="6089262" y="3552443"/>
            <a:ext cx="409510" cy="409510"/>
          </a:xfrm>
          <a:prstGeom prst="rect">
            <a:avLst/>
          </a:prstGeom>
          <a:noFill/>
          <a:ln>
            <a:noFill/>
          </a:ln>
        </p:spPr>
      </p:pic>
      <p:sp>
        <p:nvSpPr>
          <p:cNvPr id="424" name="Google Shape;424;p41"/>
          <p:cNvSpPr txBox="1"/>
          <p:nvPr/>
        </p:nvSpPr>
        <p:spPr>
          <a:xfrm>
            <a:off x="3388308" y="2743200"/>
            <a:ext cx="215640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Music Separation</a:t>
            </a:r>
            <a:endParaRPr/>
          </a:p>
        </p:txBody>
      </p:sp>
      <p:sp>
        <p:nvSpPr>
          <p:cNvPr id="425" name="Google Shape;425;p41"/>
          <p:cNvSpPr txBox="1"/>
          <p:nvPr/>
        </p:nvSpPr>
        <p:spPr>
          <a:xfrm>
            <a:off x="7365742" y="3178837"/>
            <a:ext cx="122075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Output #1</a:t>
            </a:r>
            <a:endParaRPr/>
          </a:p>
        </p:txBody>
      </p:sp>
      <p:sp>
        <p:nvSpPr>
          <p:cNvPr id="426" name="Google Shape;426;p41"/>
          <p:cNvSpPr txBox="1"/>
          <p:nvPr/>
        </p:nvSpPr>
        <p:spPr>
          <a:xfrm>
            <a:off x="8639371" y="3188285"/>
            <a:ext cx="122075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Output #2</a:t>
            </a:r>
            <a:endParaRPr/>
          </a:p>
        </p:txBody>
      </p:sp>
      <p:pic>
        <p:nvPicPr>
          <p:cNvPr id="427" name="Google Shape;427;p41"/>
          <p:cNvPicPr preferRelativeResize="0"/>
          <p:nvPr/>
        </p:nvPicPr>
        <p:blipFill rotWithShape="1">
          <a:blip r:embed="rId3">
            <a:alphaModFix/>
          </a:blip>
          <a:srcRect b="0" l="0" r="0" t="0"/>
          <a:stretch/>
        </p:blipFill>
        <p:spPr>
          <a:xfrm>
            <a:off x="7708382" y="3548761"/>
            <a:ext cx="409510" cy="409510"/>
          </a:xfrm>
          <a:prstGeom prst="rect">
            <a:avLst/>
          </a:prstGeom>
          <a:noFill/>
          <a:ln>
            <a:noFill/>
          </a:ln>
        </p:spPr>
      </p:pic>
      <p:pic>
        <p:nvPicPr>
          <p:cNvPr id="428" name="Google Shape;428;p41"/>
          <p:cNvPicPr preferRelativeResize="0"/>
          <p:nvPr/>
        </p:nvPicPr>
        <p:blipFill rotWithShape="1">
          <a:blip r:embed="rId3">
            <a:alphaModFix/>
          </a:blip>
          <a:srcRect b="0" l="0" r="0" t="0"/>
          <a:stretch/>
        </p:blipFill>
        <p:spPr>
          <a:xfrm>
            <a:off x="9108752" y="3554644"/>
            <a:ext cx="409510" cy="409510"/>
          </a:xfrm>
          <a:prstGeom prst="rect">
            <a:avLst/>
          </a:prstGeom>
          <a:noFill/>
          <a:ln>
            <a:noFill/>
          </a:ln>
        </p:spPr>
      </p:pic>
      <p:sp>
        <p:nvSpPr>
          <p:cNvPr id="429" name="Google Shape;429;p41"/>
          <p:cNvSpPr txBox="1"/>
          <p:nvPr/>
        </p:nvSpPr>
        <p:spPr>
          <a:xfrm>
            <a:off x="3387012" y="4276256"/>
            <a:ext cx="248790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Speech Separation</a:t>
            </a:r>
            <a:endParaRPr/>
          </a:p>
        </p:txBody>
      </p:sp>
      <p:sp>
        <p:nvSpPr>
          <p:cNvPr id="430" name="Google Shape;430;p41"/>
          <p:cNvSpPr txBox="1"/>
          <p:nvPr/>
        </p:nvSpPr>
        <p:spPr>
          <a:xfrm>
            <a:off x="3845508" y="4683414"/>
            <a:ext cx="1727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Microphone #1</a:t>
            </a:r>
            <a:endParaRPr/>
          </a:p>
        </p:txBody>
      </p:sp>
      <p:sp>
        <p:nvSpPr>
          <p:cNvPr id="431" name="Google Shape;431;p41"/>
          <p:cNvSpPr txBox="1"/>
          <p:nvPr/>
        </p:nvSpPr>
        <p:spPr>
          <a:xfrm>
            <a:off x="5544716" y="4683414"/>
            <a:ext cx="17272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Microphone #2</a:t>
            </a:r>
            <a:endParaRPr/>
          </a:p>
        </p:txBody>
      </p:sp>
      <p:sp>
        <p:nvSpPr>
          <p:cNvPr id="432" name="Google Shape;432;p41"/>
          <p:cNvSpPr txBox="1"/>
          <p:nvPr/>
        </p:nvSpPr>
        <p:spPr>
          <a:xfrm>
            <a:off x="7365742" y="4673966"/>
            <a:ext cx="122075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Output #1</a:t>
            </a:r>
            <a:endParaRPr/>
          </a:p>
        </p:txBody>
      </p:sp>
      <p:sp>
        <p:nvSpPr>
          <p:cNvPr id="433" name="Google Shape;433;p41"/>
          <p:cNvSpPr txBox="1"/>
          <p:nvPr/>
        </p:nvSpPr>
        <p:spPr>
          <a:xfrm>
            <a:off x="8639371" y="4683414"/>
            <a:ext cx="122075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Output #2</a:t>
            </a:r>
            <a:endParaRPr/>
          </a:p>
        </p:txBody>
      </p:sp>
      <p:pic>
        <p:nvPicPr>
          <p:cNvPr id="434" name="Google Shape;434;p41"/>
          <p:cNvPicPr preferRelativeResize="0"/>
          <p:nvPr/>
        </p:nvPicPr>
        <p:blipFill rotWithShape="1">
          <a:blip r:embed="rId3">
            <a:alphaModFix/>
          </a:blip>
          <a:srcRect b="0" l="0" r="0" t="0"/>
          <a:stretch/>
        </p:blipFill>
        <p:spPr>
          <a:xfrm>
            <a:off x="4343103" y="5052746"/>
            <a:ext cx="453648" cy="453648"/>
          </a:xfrm>
          <a:prstGeom prst="rect">
            <a:avLst/>
          </a:prstGeom>
          <a:noFill/>
          <a:ln>
            <a:noFill/>
          </a:ln>
        </p:spPr>
      </p:pic>
      <p:pic>
        <p:nvPicPr>
          <p:cNvPr id="435" name="Google Shape;435;p41"/>
          <p:cNvPicPr preferRelativeResize="0"/>
          <p:nvPr/>
        </p:nvPicPr>
        <p:blipFill rotWithShape="1">
          <a:blip r:embed="rId3">
            <a:alphaModFix/>
          </a:blip>
          <a:srcRect b="0" l="0" r="0" t="0"/>
          <a:stretch/>
        </p:blipFill>
        <p:spPr>
          <a:xfrm>
            <a:off x="6070601" y="5087750"/>
            <a:ext cx="453648" cy="453648"/>
          </a:xfrm>
          <a:prstGeom prst="rect">
            <a:avLst/>
          </a:prstGeom>
          <a:noFill/>
          <a:ln>
            <a:noFill/>
          </a:ln>
        </p:spPr>
      </p:pic>
      <p:pic>
        <p:nvPicPr>
          <p:cNvPr id="436" name="Google Shape;436;p41"/>
          <p:cNvPicPr preferRelativeResize="0"/>
          <p:nvPr/>
        </p:nvPicPr>
        <p:blipFill rotWithShape="1">
          <a:blip r:embed="rId3">
            <a:alphaModFix/>
          </a:blip>
          <a:srcRect b="0" l="0" r="0" t="0"/>
          <a:stretch/>
        </p:blipFill>
        <p:spPr>
          <a:xfrm>
            <a:off x="7749294" y="5075802"/>
            <a:ext cx="453648" cy="453648"/>
          </a:xfrm>
          <a:prstGeom prst="rect">
            <a:avLst/>
          </a:prstGeom>
          <a:noFill/>
          <a:ln>
            <a:noFill/>
          </a:ln>
        </p:spPr>
      </p:pic>
      <p:pic>
        <p:nvPicPr>
          <p:cNvPr id="437" name="Google Shape;437;p41"/>
          <p:cNvPicPr preferRelativeResize="0"/>
          <p:nvPr/>
        </p:nvPicPr>
        <p:blipFill rotWithShape="1">
          <a:blip r:embed="rId3">
            <a:alphaModFix/>
          </a:blip>
          <a:srcRect b="0" l="0" r="0" t="0"/>
          <a:stretch/>
        </p:blipFill>
        <p:spPr>
          <a:xfrm>
            <a:off x="9022923" y="5069855"/>
            <a:ext cx="453648" cy="453648"/>
          </a:xfrm>
          <a:prstGeom prst="rect">
            <a:avLst/>
          </a:prstGeom>
          <a:noFill/>
          <a:ln>
            <a:noFill/>
          </a:ln>
        </p:spPr>
      </p:pic>
      <p:pic>
        <p:nvPicPr>
          <p:cNvPr id="438" name="Google Shape;438;p41"/>
          <p:cNvPicPr preferRelativeResize="0"/>
          <p:nvPr/>
        </p:nvPicPr>
        <p:blipFill rotWithShape="1">
          <a:blip r:embed="rId4">
            <a:alphaModFix/>
          </a:blip>
          <a:srcRect b="0" l="0" r="0" t="0"/>
          <a:stretch/>
        </p:blipFill>
        <p:spPr>
          <a:xfrm>
            <a:off x="4638999" y="1262783"/>
            <a:ext cx="3895128" cy="132203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500"/>
                                        <p:tgtEl>
                                          <p:spTgt spid="420"/>
                                        </p:tgtEl>
                                      </p:cBhvr>
                                    </p:animEffect>
                                  </p:childTnLst>
                                </p:cTn>
                              </p:par>
                              <p:par>
                                <p:cTn fill="hold" nodeType="withEffect" presetClass="entr" presetID="10" presetSubtype="0">
                                  <p:stCondLst>
                                    <p:cond delay="0"/>
                                  </p:stCondLst>
                                  <p:childTnLst>
                                    <p:set>
                                      <p:cBhvr>
                                        <p:cTn dur="1" fill="hold">
                                          <p:stCondLst>
                                            <p:cond delay="0"/>
                                          </p:stCondLst>
                                        </p:cTn>
                                        <p:tgtEl>
                                          <p:spTgt spid="421"/>
                                        </p:tgtEl>
                                        <p:attrNameLst>
                                          <p:attrName>style.visibility</p:attrName>
                                        </p:attrNameLst>
                                      </p:cBhvr>
                                      <p:to>
                                        <p:strVal val="visible"/>
                                      </p:to>
                                    </p:set>
                                    <p:animEffect filter="fade" transition="in">
                                      <p:cBhvr>
                                        <p:cTn dur="500"/>
                                        <p:tgtEl>
                                          <p:spTgt spid="421"/>
                                        </p:tgtEl>
                                      </p:cBhvr>
                                    </p:animEffect>
                                  </p:childTnLst>
                                </p:cTn>
                              </p:par>
                              <p:par>
                                <p:cTn fill="hold" nodeType="with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500"/>
                                        <p:tgtEl>
                                          <p:spTgt spid="422"/>
                                        </p:tgtEl>
                                      </p:cBhvr>
                                    </p:animEffect>
                                  </p:childTnLst>
                                </p:cTn>
                              </p:par>
                              <p:par>
                                <p:cTn fill="hold" nodeType="withEffect" presetClass="entr" presetID="10" presetSubtype="0">
                                  <p:stCondLst>
                                    <p:cond delay="0"/>
                                  </p:stCondLst>
                                  <p:childTnLst>
                                    <p:set>
                                      <p:cBhvr>
                                        <p:cTn dur="1" fill="hold">
                                          <p:stCondLst>
                                            <p:cond delay="0"/>
                                          </p:stCondLst>
                                        </p:cTn>
                                        <p:tgtEl>
                                          <p:spTgt spid="423"/>
                                        </p:tgtEl>
                                        <p:attrNameLst>
                                          <p:attrName>style.visibility</p:attrName>
                                        </p:attrNameLst>
                                      </p:cBhvr>
                                      <p:to>
                                        <p:strVal val="visible"/>
                                      </p:to>
                                    </p:set>
                                    <p:animEffect filter="fade" transition="in">
                                      <p:cBhvr>
                                        <p:cTn dur="500"/>
                                        <p:tgtEl>
                                          <p:spTgt spid="423"/>
                                        </p:tgtEl>
                                      </p:cBhvr>
                                    </p:animEffect>
                                  </p:childTnLst>
                                </p:cTn>
                              </p:par>
                              <p:par>
                                <p:cTn fill="hold" nodeType="withEffect" presetClass="entr" presetID="10" presetSubtype="0">
                                  <p:stCondLst>
                                    <p:cond delay="0"/>
                                  </p:stCondLst>
                                  <p:childTnLst>
                                    <p:set>
                                      <p:cBhvr>
                                        <p:cTn dur="1" fill="hold">
                                          <p:stCondLst>
                                            <p:cond delay="0"/>
                                          </p:stCondLst>
                                        </p:cTn>
                                        <p:tgtEl>
                                          <p:spTgt spid="424"/>
                                        </p:tgtEl>
                                        <p:attrNameLst>
                                          <p:attrName>style.visibility</p:attrName>
                                        </p:attrNameLst>
                                      </p:cBhvr>
                                      <p:to>
                                        <p:strVal val="visible"/>
                                      </p:to>
                                    </p:set>
                                    <p:animEffect filter="fade" transition="in">
                                      <p:cBhvr>
                                        <p:cTn dur="500"/>
                                        <p:tgtEl>
                                          <p:spTgt spid="424"/>
                                        </p:tgtEl>
                                      </p:cBhvr>
                                    </p:animEffect>
                                  </p:childTnLst>
                                </p:cTn>
                              </p:par>
                              <p:par>
                                <p:cTn fill="hold" nodeType="withEffect" presetClass="entr" presetID="10" presetSubtype="0">
                                  <p:stCondLst>
                                    <p:cond delay="0"/>
                                  </p:stCondLst>
                                  <p:childTnLst>
                                    <p:set>
                                      <p:cBhvr>
                                        <p:cTn dur="1" fill="hold">
                                          <p:stCondLst>
                                            <p:cond delay="0"/>
                                          </p:stCondLst>
                                        </p:cTn>
                                        <p:tgtEl>
                                          <p:spTgt spid="425"/>
                                        </p:tgtEl>
                                        <p:attrNameLst>
                                          <p:attrName>style.visibility</p:attrName>
                                        </p:attrNameLst>
                                      </p:cBhvr>
                                      <p:to>
                                        <p:strVal val="visible"/>
                                      </p:to>
                                    </p:set>
                                    <p:animEffect filter="fade" transition="in">
                                      <p:cBhvr>
                                        <p:cTn dur="500"/>
                                        <p:tgtEl>
                                          <p:spTgt spid="425"/>
                                        </p:tgtEl>
                                      </p:cBhvr>
                                    </p:animEffect>
                                  </p:childTnLst>
                                </p:cTn>
                              </p:par>
                              <p:par>
                                <p:cTn fill="hold" nodeType="withEffect" presetClass="entr" presetID="10" presetSubtype="0">
                                  <p:stCondLst>
                                    <p:cond delay="0"/>
                                  </p:stCondLst>
                                  <p:childTnLst>
                                    <p:set>
                                      <p:cBhvr>
                                        <p:cTn dur="1" fill="hold">
                                          <p:stCondLst>
                                            <p:cond delay="0"/>
                                          </p:stCondLst>
                                        </p:cTn>
                                        <p:tgtEl>
                                          <p:spTgt spid="426"/>
                                        </p:tgtEl>
                                        <p:attrNameLst>
                                          <p:attrName>style.visibility</p:attrName>
                                        </p:attrNameLst>
                                      </p:cBhvr>
                                      <p:to>
                                        <p:strVal val="visible"/>
                                      </p:to>
                                    </p:set>
                                    <p:animEffect filter="fade" transition="in">
                                      <p:cBhvr>
                                        <p:cTn dur="500"/>
                                        <p:tgtEl>
                                          <p:spTgt spid="426"/>
                                        </p:tgtEl>
                                      </p:cBhvr>
                                    </p:animEffect>
                                  </p:childTnLst>
                                </p:cTn>
                              </p:par>
                              <p:par>
                                <p:cTn fill="hold" nodeType="withEffect" presetClass="entr" presetID="10" presetSubtype="0">
                                  <p:stCondLst>
                                    <p:cond delay="0"/>
                                  </p:stCondLst>
                                  <p:childTnLst>
                                    <p:set>
                                      <p:cBhvr>
                                        <p:cTn dur="1" fill="hold">
                                          <p:stCondLst>
                                            <p:cond delay="0"/>
                                          </p:stCondLst>
                                        </p:cTn>
                                        <p:tgtEl>
                                          <p:spTgt spid="427"/>
                                        </p:tgtEl>
                                        <p:attrNameLst>
                                          <p:attrName>style.visibility</p:attrName>
                                        </p:attrNameLst>
                                      </p:cBhvr>
                                      <p:to>
                                        <p:strVal val="visible"/>
                                      </p:to>
                                    </p:set>
                                    <p:animEffect filter="fade" transition="in">
                                      <p:cBhvr>
                                        <p:cTn dur="500"/>
                                        <p:tgtEl>
                                          <p:spTgt spid="427"/>
                                        </p:tgtEl>
                                      </p:cBhvr>
                                    </p:animEffect>
                                  </p:childTnLst>
                                </p:cTn>
                              </p:par>
                              <p:par>
                                <p:cTn fill="hold" nodeType="withEffect" presetClass="entr" presetID="10" presetSubtype="0">
                                  <p:stCondLst>
                                    <p:cond delay="0"/>
                                  </p:stCondLst>
                                  <p:childTnLst>
                                    <p:set>
                                      <p:cBhvr>
                                        <p:cTn dur="1" fill="hold">
                                          <p:stCondLst>
                                            <p:cond delay="0"/>
                                          </p:stCondLst>
                                        </p:cTn>
                                        <p:tgtEl>
                                          <p:spTgt spid="428"/>
                                        </p:tgtEl>
                                        <p:attrNameLst>
                                          <p:attrName>style.visibility</p:attrName>
                                        </p:attrNameLst>
                                      </p:cBhvr>
                                      <p:to>
                                        <p:strVal val="visible"/>
                                      </p:to>
                                    </p:set>
                                    <p:animEffect filter="fade" transition="in">
                                      <p:cBhvr>
                                        <p:cTn dur="500"/>
                                        <p:tgtEl>
                                          <p:spTgt spid="4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9"/>
                                        </p:tgtEl>
                                        <p:attrNameLst>
                                          <p:attrName>style.visibility</p:attrName>
                                        </p:attrNameLst>
                                      </p:cBhvr>
                                      <p:to>
                                        <p:strVal val="visible"/>
                                      </p:to>
                                    </p:set>
                                    <p:animEffect filter="fade" transition="in">
                                      <p:cBhvr>
                                        <p:cTn dur="500"/>
                                        <p:tgtEl>
                                          <p:spTgt spid="429"/>
                                        </p:tgtEl>
                                      </p:cBhvr>
                                    </p:animEffect>
                                  </p:childTnLst>
                                </p:cTn>
                              </p:par>
                              <p:par>
                                <p:cTn fill="hold" nodeType="withEffect" presetClass="entr" presetID="10" presetSubtype="0">
                                  <p:stCondLst>
                                    <p:cond delay="0"/>
                                  </p:stCondLst>
                                  <p:childTnLst>
                                    <p:set>
                                      <p:cBhvr>
                                        <p:cTn dur="1" fill="hold">
                                          <p:stCondLst>
                                            <p:cond delay="0"/>
                                          </p:stCondLst>
                                        </p:cTn>
                                        <p:tgtEl>
                                          <p:spTgt spid="430"/>
                                        </p:tgtEl>
                                        <p:attrNameLst>
                                          <p:attrName>style.visibility</p:attrName>
                                        </p:attrNameLst>
                                      </p:cBhvr>
                                      <p:to>
                                        <p:strVal val="visible"/>
                                      </p:to>
                                    </p:set>
                                    <p:animEffect filter="fade" transition="in">
                                      <p:cBhvr>
                                        <p:cTn dur="500"/>
                                        <p:tgtEl>
                                          <p:spTgt spid="430"/>
                                        </p:tgtEl>
                                      </p:cBhvr>
                                    </p:animEffect>
                                  </p:childTnLst>
                                </p:cTn>
                              </p:par>
                              <p:par>
                                <p:cTn fill="hold" nodeType="with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500"/>
                                        <p:tgtEl>
                                          <p:spTgt spid="431"/>
                                        </p:tgtEl>
                                      </p:cBhvr>
                                    </p:animEffect>
                                  </p:childTnLst>
                                </p:cTn>
                              </p:par>
                              <p:par>
                                <p:cTn fill="hold" nodeType="with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500"/>
                                        <p:tgtEl>
                                          <p:spTgt spid="432"/>
                                        </p:tgtEl>
                                      </p:cBhvr>
                                    </p:animEffect>
                                  </p:childTnLst>
                                </p:cTn>
                              </p:par>
                              <p:par>
                                <p:cTn fill="hold" nodeType="with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500"/>
                                        <p:tgtEl>
                                          <p:spTgt spid="433"/>
                                        </p:tgtEl>
                                      </p:cBhvr>
                                    </p:animEffect>
                                  </p:childTnLst>
                                </p:cTn>
                              </p:par>
                              <p:par>
                                <p:cTn fill="hold" nodeType="with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500"/>
                                        <p:tgtEl>
                                          <p:spTgt spid="434"/>
                                        </p:tgtEl>
                                      </p:cBhvr>
                                    </p:animEffect>
                                  </p:childTnLst>
                                </p:cTn>
                              </p:par>
                              <p:par>
                                <p:cTn fill="hold" nodeType="with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500"/>
                                        <p:tgtEl>
                                          <p:spTgt spid="435"/>
                                        </p:tgtEl>
                                      </p:cBhvr>
                                    </p:animEffect>
                                  </p:childTnLst>
                                </p:cTn>
                              </p:par>
                              <p:par>
                                <p:cTn fill="hold" nodeType="with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500"/>
                                        <p:tgtEl>
                                          <p:spTgt spid="436"/>
                                        </p:tgtEl>
                                      </p:cBhvr>
                                    </p:animEffect>
                                  </p:childTnLst>
                                </p:cTn>
                              </p:par>
                              <p:par>
                                <p:cTn fill="hold" nodeType="with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500"/>
                                        <p:tgtEl>
                                          <p:spTgt spid="4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0" st="0"/>
                                            </p:txEl>
                                          </p:spTgt>
                                        </p:tgtEl>
                                        <p:attrNameLst>
                                          <p:attrName>style.visibility</p:attrName>
                                        </p:attrNameLst>
                                      </p:cBhvr>
                                      <p:to>
                                        <p:strVal val="visible"/>
                                      </p:to>
                                    </p:set>
                                    <p:animEffect filter="fade" transition="in">
                                      <p:cBhvr>
                                        <p:cTn dur="500"/>
                                        <p:tgtEl>
                                          <p:spTgt spid="4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5000"/>
                                        <p:tgtEl>
                                          <p:spTgt spid="4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gtEl>
                                        <p:attrNameLst>
                                          <p:attrName>style.visibility</p:attrName>
                                        </p:attrNameLst>
                                      </p:cBhvr>
                                      <p:to>
                                        <p:strVal val="visible"/>
                                      </p:to>
                                    </p:set>
                                    <p:animEffect filter="fade" transition="in">
                                      <p:cBhvr>
                                        <p:cTn dur="5000"/>
                                        <p:tgtEl>
                                          <p:spTgt spid="4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7"/>
                                        </p:tgtEl>
                                        <p:attrNameLst>
                                          <p:attrName>style.visibility</p:attrName>
                                        </p:attrNameLst>
                                      </p:cBhvr>
                                      <p:to>
                                        <p:strVal val="visible"/>
                                      </p:to>
                                    </p:set>
                                    <p:animEffect filter="fade" transition="in">
                                      <p:cBhvr>
                                        <p:cTn dur="5000"/>
                                        <p:tgtEl>
                                          <p:spTgt spid="4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8"/>
                                        </p:tgtEl>
                                        <p:attrNameLst>
                                          <p:attrName>style.visibility</p:attrName>
                                        </p:attrNameLst>
                                      </p:cBhvr>
                                      <p:to>
                                        <p:strVal val="visible"/>
                                      </p:to>
                                    </p:set>
                                    <p:animEffect filter="fade" transition="in">
                                      <p:cBhvr>
                                        <p:cTn dur="5000"/>
                                        <p:tgtEl>
                                          <p:spTgt spid="4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5000"/>
                                        <p:tgtEl>
                                          <p:spTgt spid="4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5000"/>
                                        <p:tgtEl>
                                          <p:spTgt spid="4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5000"/>
                                        <p:tgtEl>
                                          <p:spTgt spid="4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5000"/>
                                        <p:tgtEl>
                                          <p:spTgt spid="4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2"/>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444" name="Google Shape;444;p4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Applications</a:t>
            </a:r>
            <a:endParaRPr/>
          </a:p>
        </p:txBody>
      </p:sp>
      <p:pic>
        <p:nvPicPr>
          <p:cNvPr id="445" name="Google Shape;445;p42"/>
          <p:cNvPicPr preferRelativeResize="0"/>
          <p:nvPr/>
        </p:nvPicPr>
        <p:blipFill rotWithShape="1">
          <a:blip r:embed="rId3">
            <a:alphaModFix/>
          </a:blip>
          <a:srcRect b="0" l="0" r="0" t="0"/>
          <a:stretch/>
        </p:blipFill>
        <p:spPr>
          <a:xfrm>
            <a:off x="4038601" y="1905000"/>
            <a:ext cx="1338957" cy="1784160"/>
          </a:xfrm>
          <a:prstGeom prst="rect">
            <a:avLst/>
          </a:prstGeom>
          <a:noFill/>
          <a:ln>
            <a:noFill/>
          </a:ln>
        </p:spPr>
      </p:pic>
      <p:pic>
        <p:nvPicPr>
          <p:cNvPr id="446" name="Google Shape;446;p42"/>
          <p:cNvPicPr preferRelativeResize="0"/>
          <p:nvPr/>
        </p:nvPicPr>
        <p:blipFill rotWithShape="1">
          <a:blip r:embed="rId4">
            <a:alphaModFix/>
          </a:blip>
          <a:srcRect b="0" l="0" r="0" t="0"/>
          <a:stretch/>
        </p:blipFill>
        <p:spPr>
          <a:xfrm>
            <a:off x="5867400" y="4648200"/>
            <a:ext cx="1981200" cy="1485900"/>
          </a:xfrm>
          <a:prstGeom prst="rect">
            <a:avLst/>
          </a:prstGeom>
          <a:noFill/>
          <a:ln>
            <a:noFill/>
          </a:ln>
        </p:spPr>
      </p:pic>
      <p:sp>
        <p:nvSpPr>
          <p:cNvPr id="447" name="Google Shape;447;p42"/>
          <p:cNvSpPr/>
          <p:nvPr/>
        </p:nvSpPr>
        <p:spPr>
          <a:xfrm>
            <a:off x="5334000" y="6172200"/>
            <a:ext cx="388620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Astronomical data analysis</a:t>
            </a:r>
            <a:endParaRPr/>
          </a:p>
        </p:txBody>
      </p:sp>
      <p:pic>
        <p:nvPicPr>
          <p:cNvPr descr="4.png" id="448" name="Google Shape;448;p42"/>
          <p:cNvPicPr preferRelativeResize="0"/>
          <p:nvPr/>
        </p:nvPicPr>
        <p:blipFill rotWithShape="1">
          <a:blip r:embed="rId5">
            <a:alphaModFix/>
          </a:blip>
          <a:srcRect b="0" l="0" r="0" t="0"/>
          <a:stretch/>
        </p:blipFill>
        <p:spPr>
          <a:xfrm>
            <a:off x="6781800" y="1981201"/>
            <a:ext cx="3555566" cy="1877423"/>
          </a:xfrm>
          <a:prstGeom prst="rect">
            <a:avLst/>
          </a:prstGeom>
          <a:noFill/>
          <a:ln>
            <a:noFill/>
          </a:ln>
        </p:spPr>
      </p:pic>
      <p:sp>
        <p:nvSpPr>
          <p:cNvPr id="449" name="Google Shape;449;p42"/>
          <p:cNvSpPr/>
          <p:nvPr/>
        </p:nvSpPr>
        <p:spPr>
          <a:xfrm>
            <a:off x="3048000" y="3810000"/>
            <a:ext cx="3029932"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Organize computer clusters</a:t>
            </a:r>
            <a:endParaRPr/>
          </a:p>
        </p:txBody>
      </p:sp>
      <p:sp>
        <p:nvSpPr>
          <p:cNvPr id="450" name="Google Shape;450;p42"/>
          <p:cNvSpPr/>
          <p:nvPr/>
        </p:nvSpPr>
        <p:spPr>
          <a:xfrm>
            <a:off x="7162801" y="3810000"/>
            <a:ext cx="2589491"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Social network analysis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4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600"/>
              <a:buNone/>
            </a:pPr>
            <a:r>
              <a:rPr lang="en-US" sz="1600"/>
              <a:t>Of the following examples, which would you address using an </a:t>
            </a:r>
            <a:r>
              <a:rPr b="1" lang="en-US" sz="1600"/>
              <a:t>unsupervised</a:t>
            </a:r>
            <a:r>
              <a:rPr lang="en-US" sz="1600"/>
              <a:t> learning algorithm? (Check all that apply.)</a:t>
            </a:r>
            <a:endParaRPr/>
          </a:p>
          <a:p>
            <a:pPr indent="-127000" lvl="0" marL="228600" rtl="0" algn="l">
              <a:lnSpc>
                <a:spcPct val="90000"/>
              </a:lnSpc>
              <a:spcBef>
                <a:spcPts val="1000"/>
              </a:spcBef>
              <a:spcAft>
                <a:spcPts val="0"/>
              </a:spcAft>
              <a:buClr>
                <a:schemeClr val="dk1"/>
              </a:buClr>
              <a:buSzPts val="1600"/>
              <a:buNone/>
            </a:pPr>
            <a:r>
              <a:t/>
            </a:r>
            <a:endParaRPr sz="1600"/>
          </a:p>
          <a:p>
            <a:pPr indent="-228600" lvl="0" marL="228600" rtl="0" algn="l">
              <a:lnSpc>
                <a:spcPct val="90000"/>
              </a:lnSpc>
              <a:spcBef>
                <a:spcPts val="1000"/>
              </a:spcBef>
              <a:spcAft>
                <a:spcPts val="0"/>
              </a:spcAft>
              <a:buClr>
                <a:schemeClr val="dk1"/>
              </a:buClr>
              <a:buSzPts val="1600"/>
              <a:buChar char="•"/>
            </a:pPr>
            <a:r>
              <a:rPr lang="en-US" sz="1600"/>
              <a:t>Given email labeled as spam/not spam, learn a spam filter.</a:t>
            </a:r>
            <a:endParaRPr/>
          </a:p>
          <a:p>
            <a:pPr indent="-127000" lvl="0" marL="228600" rtl="0" algn="l">
              <a:lnSpc>
                <a:spcPct val="90000"/>
              </a:lnSpc>
              <a:spcBef>
                <a:spcPts val="1000"/>
              </a:spcBef>
              <a:spcAft>
                <a:spcPts val="0"/>
              </a:spcAft>
              <a:buClr>
                <a:schemeClr val="dk1"/>
              </a:buClr>
              <a:buSzPts val="1600"/>
              <a:buNone/>
            </a:pPr>
            <a:r>
              <a:t/>
            </a:r>
            <a:endParaRPr sz="1600"/>
          </a:p>
          <a:p>
            <a:pPr indent="-228600" lvl="0" marL="228600" rtl="0" algn="l">
              <a:lnSpc>
                <a:spcPct val="90000"/>
              </a:lnSpc>
              <a:spcBef>
                <a:spcPts val="1000"/>
              </a:spcBef>
              <a:spcAft>
                <a:spcPts val="0"/>
              </a:spcAft>
              <a:buClr>
                <a:schemeClr val="dk1"/>
              </a:buClr>
              <a:buSzPts val="1600"/>
              <a:buChar char="•"/>
            </a:pPr>
            <a:r>
              <a:rPr lang="en-US" sz="1600"/>
              <a:t>Given a set of news articles found on the web, group them into</a:t>
            </a:r>
            <a:endParaRPr/>
          </a:p>
          <a:p>
            <a:pPr indent="0" lvl="0" marL="0" rtl="0" algn="l">
              <a:lnSpc>
                <a:spcPct val="90000"/>
              </a:lnSpc>
              <a:spcBef>
                <a:spcPts val="1000"/>
              </a:spcBef>
              <a:spcAft>
                <a:spcPts val="0"/>
              </a:spcAft>
              <a:buClr>
                <a:schemeClr val="dk1"/>
              </a:buClr>
              <a:buSzPts val="1600"/>
              <a:buNone/>
            </a:pPr>
            <a:r>
              <a:rPr lang="en-US" sz="1600"/>
              <a:t>set of articles about the same story.</a:t>
            </a:r>
            <a:endParaRPr/>
          </a:p>
          <a:p>
            <a:pPr indent="0" lvl="0" marL="0" rtl="0" algn="l">
              <a:lnSpc>
                <a:spcPct val="90000"/>
              </a:lnSpc>
              <a:spcBef>
                <a:spcPts val="1000"/>
              </a:spcBef>
              <a:spcAft>
                <a:spcPts val="0"/>
              </a:spcAft>
              <a:buClr>
                <a:schemeClr val="dk1"/>
              </a:buClr>
              <a:buSzPts val="1600"/>
              <a:buNone/>
            </a:pPr>
            <a:r>
              <a:t/>
            </a:r>
            <a:endParaRPr sz="1600"/>
          </a:p>
          <a:p>
            <a:pPr indent="-228600" lvl="0" marL="228600" rtl="0" algn="l">
              <a:lnSpc>
                <a:spcPct val="90000"/>
              </a:lnSpc>
              <a:spcBef>
                <a:spcPts val="1000"/>
              </a:spcBef>
              <a:spcAft>
                <a:spcPts val="0"/>
              </a:spcAft>
              <a:buClr>
                <a:schemeClr val="dk1"/>
              </a:buClr>
              <a:buSzPts val="1600"/>
              <a:buChar char="•"/>
            </a:pPr>
            <a:r>
              <a:rPr lang="en-US" sz="1600"/>
              <a:t>Given a database of customer data, automatically discover market</a:t>
            </a:r>
            <a:endParaRPr/>
          </a:p>
          <a:p>
            <a:pPr indent="0" lvl="0" marL="0" rtl="0" algn="l">
              <a:lnSpc>
                <a:spcPct val="90000"/>
              </a:lnSpc>
              <a:spcBef>
                <a:spcPts val="1000"/>
              </a:spcBef>
              <a:spcAft>
                <a:spcPts val="0"/>
              </a:spcAft>
              <a:buClr>
                <a:schemeClr val="dk1"/>
              </a:buClr>
              <a:buSzPts val="1600"/>
              <a:buNone/>
            </a:pPr>
            <a:r>
              <a:rPr lang="en-US" sz="1600"/>
              <a:t>segments and group customers into different market segments.</a:t>
            </a:r>
            <a:endParaRPr/>
          </a:p>
          <a:p>
            <a:pPr indent="0" lvl="0" marL="0" rtl="0" algn="l">
              <a:lnSpc>
                <a:spcPct val="90000"/>
              </a:lnSpc>
              <a:spcBef>
                <a:spcPts val="1000"/>
              </a:spcBef>
              <a:spcAft>
                <a:spcPts val="0"/>
              </a:spcAft>
              <a:buClr>
                <a:schemeClr val="dk1"/>
              </a:buClr>
              <a:buSzPts val="1600"/>
              <a:buNone/>
            </a:pPr>
            <a:r>
              <a:t/>
            </a:r>
            <a:endParaRPr sz="1600"/>
          </a:p>
          <a:p>
            <a:pPr indent="-228600" lvl="0" marL="228600" rtl="0" algn="l">
              <a:lnSpc>
                <a:spcPct val="90000"/>
              </a:lnSpc>
              <a:spcBef>
                <a:spcPts val="1000"/>
              </a:spcBef>
              <a:spcAft>
                <a:spcPts val="0"/>
              </a:spcAft>
              <a:buClr>
                <a:schemeClr val="dk1"/>
              </a:buClr>
              <a:buSzPts val="1600"/>
              <a:buChar char="•"/>
            </a:pPr>
            <a:r>
              <a:rPr lang="en-US" sz="1600"/>
              <a:t>Given a dataset of patients diagnosed as either having diabetes or</a:t>
            </a:r>
            <a:endParaRPr/>
          </a:p>
          <a:p>
            <a:pPr indent="0" lvl="0" marL="0" rtl="0" algn="l">
              <a:lnSpc>
                <a:spcPct val="90000"/>
              </a:lnSpc>
              <a:spcBef>
                <a:spcPts val="1000"/>
              </a:spcBef>
              <a:spcAft>
                <a:spcPts val="0"/>
              </a:spcAft>
              <a:buClr>
                <a:schemeClr val="dk1"/>
              </a:buClr>
              <a:buSzPts val="1600"/>
              <a:buNone/>
            </a:pPr>
            <a:r>
              <a:rPr lang="en-US" sz="1600"/>
              <a:t>not, learn to classify new patients as having diabetes or not.</a:t>
            </a:r>
            <a:endParaRPr/>
          </a:p>
        </p:txBody>
      </p:sp>
      <p:sp>
        <p:nvSpPr>
          <p:cNvPr id="456" name="Google Shape;456;p43"/>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457" name="Google Shape;457;p4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Quiz</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5"/>
          <p:cNvSpPr txBox="1"/>
          <p:nvPr>
            <p:ph idx="1" type="body"/>
          </p:nvPr>
        </p:nvSpPr>
        <p:spPr>
          <a:xfrm>
            <a:off x="2020530" y="1300898"/>
            <a:ext cx="8150940" cy="5055451"/>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400"/>
              <a:buChar char="•"/>
            </a:pPr>
            <a:r>
              <a:rPr lang="en-US" sz="2400"/>
              <a:t>Machine learning is a math intensive class.</a:t>
            </a:r>
            <a:endParaRPr/>
          </a:p>
          <a:p>
            <a:pPr indent="-76200" lvl="0" marL="228600" rtl="0" algn="l">
              <a:lnSpc>
                <a:spcPct val="90000"/>
              </a:lnSpc>
              <a:spcBef>
                <a:spcPts val="1000"/>
              </a:spcBef>
              <a:spcAft>
                <a:spcPts val="0"/>
              </a:spcAft>
              <a:buClr>
                <a:schemeClr val="dk1"/>
              </a:buClr>
              <a:buSzPts val="2400"/>
              <a:buNone/>
            </a:pPr>
            <a:r>
              <a:t/>
            </a:r>
            <a:endParaRPr sz="2400"/>
          </a:p>
          <a:p>
            <a:pPr indent="-228600" lvl="0" marL="228600" rtl="0" algn="l">
              <a:lnSpc>
                <a:spcPct val="90000"/>
              </a:lnSpc>
              <a:spcBef>
                <a:spcPts val="1000"/>
              </a:spcBef>
              <a:spcAft>
                <a:spcPts val="0"/>
              </a:spcAft>
              <a:buClr>
                <a:schemeClr val="dk1"/>
              </a:buClr>
              <a:buSzPts val="2400"/>
              <a:buChar char="•"/>
            </a:pPr>
            <a:r>
              <a:rPr lang="en-US" sz="2400"/>
              <a:t>Grading</a:t>
            </a:r>
            <a:endParaRPr/>
          </a:p>
          <a:p>
            <a:pPr indent="-228600" lvl="1" marL="685800" rtl="0" algn="l">
              <a:lnSpc>
                <a:spcPct val="90000"/>
              </a:lnSpc>
              <a:spcBef>
                <a:spcPts val="500"/>
              </a:spcBef>
              <a:spcAft>
                <a:spcPts val="0"/>
              </a:spcAft>
              <a:buClr>
                <a:schemeClr val="dk1"/>
              </a:buClr>
              <a:buSzPts val="2400"/>
              <a:buChar char="•"/>
            </a:pPr>
            <a:r>
              <a:rPr lang="en-US"/>
              <a:t>Assignments: 30%   </a:t>
            </a:r>
            <a:endParaRPr/>
          </a:p>
          <a:p>
            <a:pPr indent="-228600" lvl="1" marL="685800" rtl="0" algn="l">
              <a:lnSpc>
                <a:spcPct val="90000"/>
              </a:lnSpc>
              <a:spcBef>
                <a:spcPts val="500"/>
              </a:spcBef>
              <a:spcAft>
                <a:spcPts val="0"/>
              </a:spcAft>
              <a:buClr>
                <a:schemeClr val="dk1"/>
              </a:buClr>
              <a:buSzPts val="2400"/>
              <a:buChar char="•"/>
            </a:pPr>
            <a:r>
              <a:rPr lang="en-US"/>
              <a:t>Mid-term: 20%</a:t>
            </a:r>
            <a:endParaRPr/>
          </a:p>
          <a:p>
            <a:pPr indent="-228600" lvl="1" marL="685800" rtl="0" algn="l">
              <a:lnSpc>
                <a:spcPct val="90000"/>
              </a:lnSpc>
              <a:spcBef>
                <a:spcPts val="500"/>
              </a:spcBef>
              <a:spcAft>
                <a:spcPts val="0"/>
              </a:spcAft>
              <a:buClr>
                <a:schemeClr val="dk1"/>
              </a:buClr>
              <a:buSzPts val="2400"/>
              <a:buChar char="•"/>
            </a:pPr>
            <a:r>
              <a:rPr lang="en-US"/>
              <a:t>Final Exam: 20%</a:t>
            </a:r>
            <a:endParaRPr/>
          </a:p>
          <a:p>
            <a:pPr indent="-228600" lvl="1" marL="685800" rtl="0" algn="l">
              <a:lnSpc>
                <a:spcPct val="90000"/>
              </a:lnSpc>
              <a:spcBef>
                <a:spcPts val="500"/>
              </a:spcBef>
              <a:spcAft>
                <a:spcPts val="0"/>
              </a:spcAft>
              <a:buClr>
                <a:schemeClr val="dk1"/>
              </a:buClr>
              <a:buSzPts val="2400"/>
              <a:buChar char="•"/>
            </a:pPr>
            <a:r>
              <a:rPr lang="en-US"/>
              <a:t>Final Project: 30%</a:t>
            </a:r>
            <a:endParaRPr/>
          </a:p>
          <a:p>
            <a:pPr indent="-228600" lvl="1" marL="685800" rtl="0" algn="l">
              <a:spcBef>
                <a:spcPts val="500"/>
              </a:spcBef>
              <a:spcAft>
                <a:spcPts val="0"/>
              </a:spcAft>
              <a:buSzPts val="2400"/>
              <a:buChar char="•"/>
            </a:pPr>
            <a:r>
              <a:rPr lang="en-US"/>
              <a:t>Bonus</a:t>
            </a:r>
            <a:r>
              <a:rPr lang="en-US"/>
              <a:t>: 5% (if &gt;80% student finish the evaluation, send email proof at the end of semester)</a:t>
            </a:r>
            <a:endParaRPr sz="2400"/>
          </a:p>
          <a:p>
            <a:pPr indent="0" lvl="0" marL="0" rtl="0" algn="ctr">
              <a:lnSpc>
                <a:spcPct val="90000"/>
              </a:lnSpc>
              <a:spcBef>
                <a:spcPts val="1000"/>
              </a:spcBef>
              <a:spcAft>
                <a:spcPts val="0"/>
              </a:spcAft>
              <a:buClr>
                <a:schemeClr val="dk1"/>
              </a:buClr>
              <a:buSzPts val="2400"/>
              <a:buNone/>
            </a:pPr>
            <a:r>
              <a:rPr lang="en-US" sz="2400"/>
              <a:t>(Grades: A is 90+, B is 80+, C is 70+, D is 60+)</a:t>
            </a:r>
            <a:endParaRPr/>
          </a:p>
          <a:p>
            <a:pPr indent="0" lvl="0" marL="0" rtl="0" algn="l">
              <a:lnSpc>
                <a:spcPct val="90000"/>
              </a:lnSpc>
              <a:spcBef>
                <a:spcPts val="1000"/>
              </a:spcBef>
              <a:spcAft>
                <a:spcPts val="0"/>
              </a:spcAft>
              <a:buClr>
                <a:schemeClr val="dk1"/>
              </a:buClr>
              <a:buSzPts val="2400"/>
              <a:buNone/>
            </a:pPr>
            <a:r>
              <a:t/>
            </a:r>
            <a:endParaRPr sz="2400"/>
          </a:p>
          <a:p>
            <a:pPr indent="-228600" lvl="0" marL="228600" rtl="0" algn="l">
              <a:lnSpc>
                <a:spcPct val="90000"/>
              </a:lnSpc>
              <a:spcBef>
                <a:spcPts val="1000"/>
              </a:spcBef>
              <a:spcAft>
                <a:spcPts val="0"/>
              </a:spcAft>
              <a:buClr>
                <a:schemeClr val="dk1"/>
              </a:buClr>
              <a:buSzPts val="2400"/>
              <a:buChar char="•"/>
            </a:pPr>
            <a:r>
              <a:rPr lang="en-US" sz="2400"/>
              <a:t>Course </a:t>
            </a:r>
            <a:r>
              <a:rPr lang="en-US" sz="2400"/>
              <a:t>Materials</a:t>
            </a:r>
            <a:endParaRPr/>
          </a:p>
          <a:p>
            <a:pPr indent="-228600" lvl="1" marL="685800" rtl="0" algn="l">
              <a:lnSpc>
                <a:spcPct val="90000"/>
              </a:lnSpc>
              <a:spcBef>
                <a:spcPts val="500"/>
              </a:spcBef>
              <a:spcAft>
                <a:spcPts val="0"/>
              </a:spcAft>
              <a:buClr>
                <a:schemeClr val="dk1"/>
              </a:buClr>
              <a:buSzPts val="2400"/>
              <a:buChar char="•"/>
            </a:pPr>
            <a:r>
              <a:rPr lang="en-US"/>
              <a:t>Blackboard       </a:t>
            </a:r>
            <a:endParaRPr/>
          </a:p>
        </p:txBody>
      </p:sp>
      <p:sp>
        <p:nvSpPr>
          <p:cNvPr id="122" name="Google Shape;122;p5"/>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200" u="none" cap="none" strike="noStrike">
                <a:solidFill>
                  <a:srgbClr val="888888"/>
                </a:solidFill>
                <a:latin typeface="Calibri"/>
                <a:ea typeface="Calibri"/>
                <a:cs typeface="Calibri"/>
                <a:sym typeface="Calibri"/>
              </a:rPr>
              <a:t>‹#›</a:t>
            </a:fld>
            <a:endParaRPr b="0" i="0" sz="1200" u="none" cap="none" strike="noStrike">
              <a:solidFill>
                <a:srgbClr val="888888"/>
              </a:solidFill>
              <a:latin typeface="Calibri"/>
              <a:ea typeface="Calibri"/>
              <a:cs typeface="Calibri"/>
              <a:sym typeface="Calibri"/>
            </a:endParaRPr>
          </a:p>
        </p:txBody>
      </p:sp>
      <p:sp>
        <p:nvSpPr>
          <p:cNvPr id="123" name="Google Shape;123;p5"/>
          <p:cNvSpPr txBox="1"/>
          <p:nvPr>
            <p:ph type="title"/>
          </p:nvPr>
        </p:nvSpPr>
        <p:spPr>
          <a:xfrm>
            <a:off x="0" y="-24664"/>
            <a:ext cx="121920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lang="en-US"/>
              <a:t>Course Information (Cont’d)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1">
                                            <p:txEl>
                                              <p:pRg end="11" st="1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6"/>
          <p:cNvSpPr txBox="1"/>
          <p:nvPr>
            <p:ph idx="1" type="body"/>
          </p:nvPr>
        </p:nvSpPr>
        <p:spPr>
          <a:xfrm>
            <a:off x="1846456" y="1174750"/>
            <a:ext cx="9507344" cy="5181600"/>
          </a:xfrm>
          <a:prstGeom prst="rect">
            <a:avLst/>
          </a:prstGeom>
          <a:noFill/>
          <a:ln>
            <a:noFill/>
          </a:ln>
        </p:spPr>
        <p:txBody>
          <a:bodyPr anchorCtr="0" anchor="t" bIns="45700" lIns="91425" spcFirstLastPara="1" rIns="91425" wrap="square" tIns="45700">
            <a:normAutofit fontScale="70000" lnSpcReduction="20000"/>
          </a:bodyPr>
          <a:lstStyle/>
          <a:p>
            <a:pPr indent="-228600" lvl="0" marL="228600" rtl="0" algn="l">
              <a:lnSpc>
                <a:spcPct val="90000"/>
              </a:lnSpc>
              <a:spcBef>
                <a:spcPts val="0"/>
              </a:spcBef>
              <a:spcAft>
                <a:spcPts val="0"/>
              </a:spcAft>
              <a:buClr>
                <a:schemeClr val="dk1"/>
              </a:buClr>
              <a:buSzPct val="100000"/>
              <a:buChar char="•"/>
            </a:pPr>
            <a:r>
              <a:rPr lang="en-US" sz="2600"/>
              <a:t>Programming language</a:t>
            </a:r>
            <a:endParaRPr/>
          </a:p>
          <a:p>
            <a:pPr indent="-228600" lvl="1" marL="685800" rtl="0" algn="l">
              <a:lnSpc>
                <a:spcPct val="90000"/>
              </a:lnSpc>
              <a:spcBef>
                <a:spcPts val="500"/>
              </a:spcBef>
              <a:spcAft>
                <a:spcPts val="0"/>
              </a:spcAft>
              <a:buClr>
                <a:schemeClr val="dk1"/>
              </a:buClr>
              <a:buSzPct val="100000"/>
              <a:buFont typeface="Noto Sans Symbols"/>
              <a:buChar char="❑"/>
            </a:pPr>
            <a:r>
              <a:rPr lang="en-US" sz="2600"/>
              <a:t>Python</a:t>
            </a:r>
            <a:endParaRPr/>
          </a:p>
          <a:p>
            <a:pPr indent="-228600" lvl="2" marL="1143000" rtl="0" algn="l">
              <a:lnSpc>
                <a:spcPct val="90000"/>
              </a:lnSpc>
              <a:spcBef>
                <a:spcPts val="500"/>
              </a:spcBef>
              <a:spcAft>
                <a:spcPts val="0"/>
              </a:spcAft>
              <a:buClr>
                <a:schemeClr val="dk1"/>
              </a:buClr>
              <a:buSzPct val="100000"/>
              <a:buChar char="•"/>
            </a:pPr>
            <a:r>
              <a:rPr lang="en-US" sz="2600" u="sng">
                <a:solidFill>
                  <a:schemeClr val="hlink"/>
                </a:solidFill>
                <a:hlinkClick r:id="rId3"/>
              </a:rPr>
              <a:t>https://machinelearningmastery.com/machine-learning-in-python-step-by-step/</a:t>
            </a:r>
            <a:endParaRPr sz="2600"/>
          </a:p>
          <a:p>
            <a:pPr indent="-113029" lvl="0" marL="228600" rtl="0" algn="l">
              <a:lnSpc>
                <a:spcPct val="90000"/>
              </a:lnSpc>
              <a:spcBef>
                <a:spcPts val="1000"/>
              </a:spcBef>
              <a:spcAft>
                <a:spcPts val="0"/>
              </a:spcAft>
              <a:buClr>
                <a:schemeClr val="dk1"/>
              </a:buClr>
              <a:buSzPct val="100000"/>
              <a:buNone/>
            </a:pPr>
            <a:r>
              <a:t/>
            </a:r>
            <a:endParaRPr sz="2600"/>
          </a:p>
          <a:p>
            <a:pPr indent="-228600" lvl="0" marL="228600" rtl="0" algn="l">
              <a:lnSpc>
                <a:spcPct val="90000"/>
              </a:lnSpc>
              <a:spcBef>
                <a:spcPts val="1000"/>
              </a:spcBef>
              <a:spcAft>
                <a:spcPts val="0"/>
              </a:spcAft>
              <a:buClr>
                <a:schemeClr val="dk1"/>
              </a:buClr>
              <a:buSzPct val="100000"/>
              <a:buChar char="•"/>
            </a:pPr>
            <a:r>
              <a:rPr lang="en-US" sz="2600"/>
              <a:t>LaTex</a:t>
            </a:r>
            <a:endParaRPr sz="2600"/>
          </a:p>
          <a:p>
            <a:pPr indent="-342900" lvl="2" marL="742950" rtl="0" algn="l">
              <a:lnSpc>
                <a:spcPct val="90000"/>
              </a:lnSpc>
              <a:spcBef>
                <a:spcPts val="500"/>
              </a:spcBef>
              <a:spcAft>
                <a:spcPts val="0"/>
              </a:spcAft>
              <a:buClr>
                <a:schemeClr val="dk1"/>
              </a:buClr>
              <a:buSzPct val="100000"/>
              <a:buFont typeface="Noto Sans Symbols"/>
              <a:buChar char="❑"/>
            </a:pPr>
            <a:r>
              <a:rPr lang="en-US" sz="2600"/>
              <a:t>You are strongly encouraged to use LaTex for the project proposal and reports.</a:t>
            </a:r>
            <a:endParaRPr/>
          </a:p>
          <a:p>
            <a:pPr indent="-342900" lvl="2" marL="742950" rtl="0" algn="l">
              <a:lnSpc>
                <a:spcPct val="90000"/>
              </a:lnSpc>
              <a:spcBef>
                <a:spcPts val="500"/>
              </a:spcBef>
              <a:spcAft>
                <a:spcPts val="0"/>
              </a:spcAft>
              <a:buClr>
                <a:schemeClr val="dk1"/>
              </a:buClr>
              <a:buSzPct val="100000"/>
              <a:buFont typeface="Noto Sans Symbols"/>
              <a:buChar char="❑"/>
            </a:pPr>
            <a:r>
              <a:rPr lang="en-US" sz="2600"/>
              <a:t>https://www.overleaf.com/</a:t>
            </a:r>
            <a:endParaRPr/>
          </a:p>
          <a:p>
            <a:pPr indent="-113029" lvl="0" marL="228600" rtl="0" algn="l">
              <a:lnSpc>
                <a:spcPct val="90000"/>
              </a:lnSpc>
              <a:spcBef>
                <a:spcPts val="1000"/>
              </a:spcBef>
              <a:spcAft>
                <a:spcPts val="0"/>
              </a:spcAft>
              <a:buClr>
                <a:schemeClr val="dk1"/>
              </a:buClr>
              <a:buSzPct val="100000"/>
              <a:buNone/>
            </a:pPr>
            <a:r>
              <a:t/>
            </a:r>
            <a:endParaRPr sz="2600"/>
          </a:p>
          <a:p>
            <a:pPr indent="-113029" lvl="0" marL="228600" rtl="0" algn="l">
              <a:lnSpc>
                <a:spcPct val="90000"/>
              </a:lnSpc>
              <a:spcBef>
                <a:spcPts val="1000"/>
              </a:spcBef>
              <a:spcAft>
                <a:spcPts val="0"/>
              </a:spcAft>
              <a:buClr>
                <a:schemeClr val="dk1"/>
              </a:buClr>
              <a:buSzPct val="100000"/>
              <a:buNone/>
            </a:pPr>
            <a:r>
              <a:t/>
            </a:r>
            <a:endParaRPr sz="2600"/>
          </a:p>
          <a:p>
            <a:pPr indent="-113029" lvl="0" marL="228600" rtl="0" algn="l">
              <a:lnSpc>
                <a:spcPct val="90000"/>
              </a:lnSpc>
              <a:spcBef>
                <a:spcPts val="1000"/>
              </a:spcBef>
              <a:spcAft>
                <a:spcPts val="0"/>
              </a:spcAft>
              <a:buClr>
                <a:schemeClr val="dk1"/>
              </a:buClr>
              <a:buSzPct val="100000"/>
              <a:buNone/>
            </a:pPr>
            <a:r>
              <a:t/>
            </a:r>
            <a:endParaRPr sz="2600"/>
          </a:p>
          <a:p>
            <a:pPr indent="-113029" lvl="0" marL="228600" rtl="0" algn="l">
              <a:lnSpc>
                <a:spcPct val="90000"/>
              </a:lnSpc>
              <a:spcBef>
                <a:spcPts val="1000"/>
              </a:spcBef>
              <a:spcAft>
                <a:spcPts val="0"/>
              </a:spcAft>
              <a:buClr>
                <a:schemeClr val="dk1"/>
              </a:buClr>
              <a:buSzPct val="100000"/>
              <a:buNone/>
            </a:pPr>
            <a:r>
              <a:t/>
            </a:r>
            <a:endParaRPr sz="2600"/>
          </a:p>
          <a:p>
            <a:pPr indent="-113029" lvl="0" marL="228600" rtl="0" algn="l">
              <a:lnSpc>
                <a:spcPct val="90000"/>
              </a:lnSpc>
              <a:spcBef>
                <a:spcPts val="1000"/>
              </a:spcBef>
              <a:spcAft>
                <a:spcPts val="0"/>
              </a:spcAft>
              <a:buClr>
                <a:schemeClr val="dk1"/>
              </a:buClr>
              <a:buSzPct val="100000"/>
              <a:buNone/>
            </a:pPr>
            <a:r>
              <a:t/>
            </a:r>
            <a:endParaRPr sz="2600"/>
          </a:p>
          <a:p>
            <a:pPr indent="-113029" lvl="0" marL="228600" rtl="0" algn="l">
              <a:lnSpc>
                <a:spcPct val="90000"/>
              </a:lnSpc>
              <a:spcBef>
                <a:spcPts val="1000"/>
              </a:spcBef>
              <a:spcAft>
                <a:spcPts val="0"/>
              </a:spcAft>
              <a:buClr>
                <a:schemeClr val="dk1"/>
              </a:buClr>
              <a:buSzPct val="100000"/>
              <a:buNone/>
            </a:pPr>
            <a:r>
              <a:t/>
            </a:r>
            <a:endParaRPr sz="2600"/>
          </a:p>
          <a:p>
            <a:pPr indent="-228600" lvl="0" marL="228600" rtl="0" algn="l">
              <a:lnSpc>
                <a:spcPct val="90000"/>
              </a:lnSpc>
              <a:spcBef>
                <a:spcPts val="1000"/>
              </a:spcBef>
              <a:spcAft>
                <a:spcPts val="0"/>
              </a:spcAft>
              <a:buClr>
                <a:schemeClr val="dk1"/>
              </a:buClr>
              <a:buSzPct val="100000"/>
              <a:buChar char="•"/>
            </a:pPr>
            <a:r>
              <a:rPr lang="en-US" sz="2600"/>
              <a:t>GitHub</a:t>
            </a:r>
            <a:endParaRPr/>
          </a:p>
          <a:p>
            <a:pPr indent="-228600" lvl="1" marL="685800" rtl="0" algn="l">
              <a:lnSpc>
                <a:spcPct val="90000"/>
              </a:lnSpc>
              <a:spcBef>
                <a:spcPts val="500"/>
              </a:spcBef>
              <a:spcAft>
                <a:spcPts val="0"/>
              </a:spcAft>
              <a:buClr>
                <a:schemeClr val="dk1"/>
              </a:buClr>
              <a:buSzPct val="100000"/>
              <a:buFont typeface="Noto Sans Symbols"/>
              <a:buChar char="❑"/>
            </a:pPr>
            <a:r>
              <a:rPr lang="en-US" sz="2600" u="sng">
                <a:solidFill>
                  <a:schemeClr val="hlink"/>
                </a:solidFill>
                <a:hlinkClick r:id="rId4"/>
              </a:rPr>
              <a:t>https://guides.github.com/activities/hello-world/</a:t>
            </a:r>
            <a:endParaRPr sz="2600"/>
          </a:p>
          <a:p>
            <a:pPr indent="-228600" lvl="1" marL="685800" rtl="0" algn="l">
              <a:lnSpc>
                <a:spcPct val="90000"/>
              </a:lnSpc>
              <a:spcBef>
                <a:spcPts val="500"/>
              </a:spcBef>
              <a:spcAft>
                <a:spcPts val="0"/>
              </a:spcAft>
              <a:buClr>
                <a:schemeClr val="dk1"/>
              </a:buClr>
              <a:buSzPct val="100000"/>
              <a:buFont typeface="Noto Sans Symbols"/>
              <a:buChar char="❑"/>
            </a:pPr>
            <a:r>
              <a:rPr lang="en-US" sz="2600"/>
              <a:t>A centralized place to store and track all code related to your project. </a:t>
            </a:r>
            <a:endParaRPr/>
          </a:p>
          <a:p>
            <a:pPr indent="-228600" lvl="1" marL="685800" rtl="0" algn="l">
              <a:lnSpc>
                <a:spcPct val="90000"/>
              </a:lnSpc>
              <a:spcBef>
                <a:spcPts val="500"/>
              </a:spcBef>
              <a:spcAft>
                <a:spcPts val="0"/>
              </a:spcAft>
              <a:buClr>
                <a:schemeClr val="dk1"/>
              </a:buClr>
              <a:buSzPct val="100000"/>
              <a:buFont typeface="Noto Sans Symbols"/>
              <a:buChar char="❑"/>
            </a:pPr>
            <a:r>
              <a:rPr lang="en-US" sz="2600"/>
              <a:t>A principled way to collaborate with team members. </a:t>
            </a:r>
            <a:endParaRPr/>
          </a:p>
          <a:p>
            <a:pPr indent="-121919" lvl="1" marL="685800" rtl="0" algn="l">
              <a:lnSpc>
                <a:spcPct val="90000"/>
              </a:lnSpc>
              <a:spcBef>
                <a:spcPts val="500"/>
              </a:spcBef>
              <a:spcAft>
                <a:spcPts val="0"/>
              </a:spcAft>
              <a:buClr>
                <a:schemeClr val="dk1"/>
              </a:buClr>
              <a:buSzPct val="100000"/>
              <a:buNone/>
            </a:pPr>
            <a:r>
              <a:t/>
            </a:r>
            <a:endParaRPr/>
          </a:p>
          <a:p>
            <a:pPr indent="-121919" lvl="1" marL="685800" rtl="0" algn="l">
              <a:lnSpc>
                <a:spcPct val="90000"/>
              </a:lnSpc>
              <a:spcBef>
                <a:spcPts val="500"/>
              </a:spcBef>
              <a:spcAft>
                <a:spcPts val="0"/>
              </a:spcAft>
              <a:buClr>
                <a:schemeClr val="dk1"/>
              </a:buClr>
              <a:buSzPct val="100000"/>
              <a:buNone/>
            </a:pPr>
            <a:r>
              <a:t/>
            </a:r>
            <a:endParaRPr/>
          </a:p>
        </p:txBody>
      </p:sp>
      <p:sp>
        <p:nvSpPr>
          <p:cNvPr id="129" name="Google Shape;129;p6"/>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200" u="none" cap="none" strike="noStrike">
                <a:solidFill>
                  <a:srgbClr val="888888"/>
                </a:solidFill>
                <a:latin typeface="Calibri"/>
                <a:ea typeface="Calibri"/>
                <a:cs typeface="Calibri"/>
                <a:sym typeface="Calibri"/>
              </a:rPr>
              <a:t>‹#›</a:t>
            </a:fld>
            <a:endParaRPr b="0" i="0" sz="1200" u="none" cap="none" strike="noStrike">
              <a:solidFill>
                <a:srgbClr val="888888"/>
              </a:solidFill>
              <a:latin typeface="Calibri"/>
              <a:ea typeface="Calibri"/>
              <a:cs typeface="Calibri"/>
              <a:sym typeface="Calibri"/>
            </a:endParaRPr>
          </a:p>
        </p:txBody>
      </p:sp>
      <p:sp>
        <p:nvSpPr>
          <p:cNvPr id="130" name="Google Shape;130;p6"/>
          <p:cNvSpPr txBox="1"/>
          <p:nvPr>
            <p:ph type="title"/>
          </p:nvPr>
        </p:nvSpPr>
        <p:spPr>
          <a:xfrm>
            <a:off x="0" y="1"/>
            <a:ext cx="12192000" cy="103542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lang="en-US"/>
              <a:t>Course Information (Cont’d)</a:t>
            </a:r>
            <a:endParaRPr/>
          </a:p>
        </p:txBody>
      </p:sp>
      <p:pic>
        <p:nvPicPr>
          <p:cNvPr id="131" name="Google Shape;131;p6"/>
          <p:cNvPicPr preferRelativeResize="0"/>
          <p:nvPr/>
        </p:nvPicPr>
        <p:blipFill rotWithShape="1">
          <a:blip r:embed="rId5">
            <a:alphaModFix/>
          </a:blip>
          <a:srcRect b="0" l="0" r="0" t="0"/>
          <a:stretch/>
        </p:blipFill>
        <p:spPr>
          <a:xfrm>
            <a:off x="5859651" y="3025434"/>
            <a:ext cx="3317600" cy="18679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0" st="0"/>
                                            </p:txEl>
                                          </p:spTgt>
                                        </p:tgtEl>
                                        <p:attrNameLst>
                                          <p:attrName>style.visibility</p:attrName>
                                        </p:attrNameLst>
                                      </p:cBhvr>
                                      <p:to>
                                        <p:strVal val="visible"/>
                                      </p:to>
                                    </p:set>
                                    <p:animEffect filter="fade" transition="in">
                                      <p:cBhvr>
                                        <p:cTn dur="500"/>
                                        <p:tgtEl>
                                          <p:spTgt spid="1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 st="1"/>
                                            </p:txEl>
                                          </p:spTgt>
                                        </p:tgtEl>
                                        <p:attrNameLst>
                                          <p:attrName>style.visibility</p:attrName>
                                        </p:attrNameLst>
                                      </p:cBhvr>
                                      <p:to>
                                        <p:strVal val="visible"/>
                                      </p:to>
                                    </p:set>
                                    <p:animEffect filter="fade" transition="in">
                                      <p:cBhvr>
                                        <p:cTn dur="500"/>
                                        <p:tgtEl>
                                          <p:spTgt spid="1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2" st="2"/>
                                            </p:txEl>
                                          </p:spTgt>
                                        </p:tgtEl>
                                        <p:attrNameLst>
                                          <p:attrName>style.visibility</p:attrName>
                                        </p:attrNameLst>
                                      </p:cBhvr>
                                      <p:to>
                                        <p:strVal val="visible"/>
                                      </p:to>
                                    </p:set>
                                    <p:animEffect filter="fade" transition="in">
                                      <p:cBhvr>
                                        <p:cTn dur="500"/>
                                        <p:tgtEl>
                                          <p:spTgt spid="12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3" st="3"/>
                                            </p:txEl>
                                          </p:spTgt>
                                        </p:tgtEl>
                                        <p:attrNameLst>
                                          <p:attrName>style.visibility</p:attrName>
                                        </p:attrNameLst>
                                      </p:cBhvr>
                                      <p:to>
                                        <p:strVal val="visible"/>
                                      </p:to>
                                    </p:set>
                                    <p:animEffect filter="fade" transition="in">
                                      <p:cBhvr>
                                        <p:cTn dur="500"/>
                                        <p:tgtEl>
                                          <p:spTgt spid="12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4" st="4"/>
                                            </p:txEl>
                                          </p:spTgt>
                                        </p:tgtEl>
                                        <p:attrNameLst>
                                          <p:attrName>style.visibility</p:attrName>
                                        </p:attrNameLst>
                                      </p:cBhvr>
                                      <p:to>
                                        <p:strVal val="visible"/>
                                      </p:to>
                                    </p:set>
                                    <p:animEffect filter="fade" transition="in">
                                      <p:cBhvr>
                                        <p:cTn dur="500"/>
                                        <p:tgtEl>
                                          <p:spTgt spid="12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5" st="5"/>
                                            </p:txEl>
                                          </p:spTgt>
                                        </p:tgtEl>
                                        <p:attrNameLst>
                                          <p:attrName>style.visibility</p:attrName>
                                        </p:attrNameLst>
                                      </p:cBhvr>
                                      <p:to>
                                        <p:strVal val="visible"/>
                                      </p:to>
                                    </p:set>
                                    <p:animEffect filter="fade" transition="in">
                                      <p:cBhvr>
                                        <p:cTn dur="500"/>
                                        <p:tgtEl>
                                          <p:spTgt spid="12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6" st="6"/>
                                            </p:txEl>
                                          </p:spTgt>
                                        </p:tgtEl>
                                        <p:attrNameLst>
                                          <p:attrName>style.visibility</p:attrName>
                                        </p:attrNameLst>
                                      </p:cBhvr>
                                      <p:to>
                                        <p:strVal val="visible"/>
                                      </p:to>
                                    </p:set>
                                    <p:animEffect filter="fade" transition="in">
                                      <p:cBhvr>
                                        <p:cTn dur="500"/>
                                        <p:tgtEl>
                                          <p:spTgt spid="12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7" st="7"/>
                                            </p:txEl>
                                          </p:spTgt>
                                        </p:tgtEl>
                                        <p:attrNameLst>
                                          <p:attrName>style.visibility</p:attrName>
                                        </p:attrNameLst>
                                      </p:cBhvr>
                                      <p:to>
                                        <p:strVal val="visible"/>
                                      </p:to>
                                    </p:set>
                                    <p:animEffect filter="fade" transition="in">
                                      <p:cBhvr>
                                        <p:cTn dur="500"/>
                                        <p:tgtEl>
                                          <p:spTgt spid="12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8" st="8"/>
                                            </p:txEl>
                                          </p:spTgt>
                                        </p:tgtEl>
                                        <p:attrNameLst>
                                          <p:attrName>style.visibility</p:attrName>
                                        </p:attrNameLst>
                                      </p:cBhvr>
                                      <p:to>
                                        <p:strVal val="visible"/>
                                      </p:to>
                                    </p:set>
                                    <p:animEffect filter="fade" transition="in">
                                      <p:cBhvr>
                                        <p:cTn dur="500"/>
                                        <p:tgtEl>
                                          <p:spTgt spid="128">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9" st="9"/>
                                            </p:txEl>
                                          </p:spTgt>
                                        </p:tgtEl>
                                        <p:attrNameLst>
                                          <p:attrName>style.visibility</p:attrName>
                                        </p:attrNameLst>
                                      </p:cBhvr>
                                      <p:to>
                                        <p:strVal val="visible"/>
                                      </p:to>
                                    </p:set>
                                    <p:animEffect filter="fade" transition="in">
                                      <p:cBhvr>
                                        <p:cTn dur="500"/>
                                        <p:tgtEl>
                                          <p:spTgt spid="128">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0" st="10"/>
                                            </p:txEl>
                                          </p:spTgt>
                                        </p:tgtEl>
                                        <p:attrNameLst>
                                          <p:attrName>style.visibility</p:attrName>
                                        </p:attrNameLst>
                                      </p:cBhvr>
                                      <p:to>
                                        <p:strVal val="visible"/>
                                      </p:to>
                                    </p:set>
                                    <p:animEffect filter="fade" transition="in">
                                      <p:cBhvr>
                                        <p:cTn dur="500"/>
                                        <p:tgtEl>
                                          <p:spTgt spid="128">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1" st="11"/>
                                            </p:txEl>
                                          </p:spTgt>
                                        </p:tgtEl>
                                        <p:attrNameLst>
                                          <p:attrName>style.visibility</p:attrName>
                                        </p:attrNameLst>
                                      </p:cBhvr>
                                      <p:to>
                                        <p:strVal val="visible"/>
                                      </p:to>
                                    </p:set>
                                    <p:animEffect filter="fade" transition="in">
                                      <p:cBhvr>
                                        <p:cTn dur="500"/>
                                        <p:tgtEl>
                                          <p:spTgt spid="128">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2" st="12"/>
                                            </p:txEl>
                                          </p:spTgt>
                                        </p:tgtEl>
                                        <p:attrNameLst>
                                          <p:attrName>style.visibility</p:attrName>
                                        </p:attrNameLst>
                                      </p:cBhvr>
                                      <p:to>
                                        <p:strVal val="visible"/>
                                      </p:to>
                                    </p:set>
                                    <p:animEffect filter="fade" transition="in">
                                      <p:cBhvr>
                                        <p:cTn dur="500"/>
                                        <p:tgtEl>
                                          <p:spTgt spid="128">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3" st="13"/>
                                            </p:txEl>
                                          </p:spTgt>
                                        </p:tgtEl>
                                        <p:attrNameLst>
                                          <p:attrName>style.visibility</p:attrName>
                                        </p:attrNameLst>
                                      </p:cBhvr>
                                      <p:to>
                                        <p:strVal val="visible"/>
                                      </p:to>
                                    </p:set>
                                    <p:animEffect filter="fade" transition="in">
                                      <p:cBhvr>
                                        <p:cTn dur="500"/>
                                        <p:tgtEl>
                                          <p:spTgt spid="128">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4" st="14"/>
                                            </p:txEl>
                                          </p:spTgt>
                                        </p:tgtEl>
                                        <p:attrNameLst>
                                          <p:attrName>style.visibility</p:attrName>
                                        </p:attrNameLst>
                                      </p:cBhvr>
                                      <p:to>
                                        <p:strVal val="visible"/>
                                      </p:to>
                                    </p:set>
                                    <p:animEffect filter="fade" transition="in">
                                      <p:cBhvr>
                                        <p:cTn dur="500"/>
                                        <p:tgtEl>
                                          <p:spTgt spid="128">
                                            <p:txEl>
                                              <p:pRg end="14" st="1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5" st="15"/>
                                            </p:txEl>
                                          </p:spTgt>
                                        </p:tgtEl>
                                        <p:attrNameLst>
                                          <p:attrName>style.visibility</p:attrName>
                                        </p:attrNameLst>
                                      </p:cBhvr>
                                      <p:to>
                                        <p:strVal val="visible"/>
                                      </p:to>
                                    </p:set>
                                    <p:animEffect filter="fade" transition="in">
                                      <p:cBhvr>
                                        <p:cTn dur="500"/>
                                        <p:tgtEl>
                                          <p:spTgt spid="128">
                                            <p:txEl>
                                              <p:pRg end="15" st="1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6" st="16"/>
                                            </p:txEl>
                                          </p:spTgt>
                                        </p:tgtEl>
                                        <p:attrNameLst>
                                          <p:attrName>style.visibility</p:attrName>
                                        </p:attrNameLst>
                                      </p:cBhvr>
                                      <p:to>
                                        <p:strVal val="visible"/>
                                      </p:to>
                                    </p:set>
                                    <p:animEffect filter="fade" transition="in">
                                      <p:cBhvr>
                                        <p:cTn dur="500"/>
                                        <p:tgtEl>
                                          <p:spTgt spid="128">
                                            <p:txEl>
                                              <p:pRg end="16" st="1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7" st="17"/>
                                            </p:txEl>
                                          </p:spTgt>
                                        </p:tgtEl>
                                        <p:attrNameLst>
                                          <p:attrName>style.visibility</p:attrName>
                                        </p:attrNameLst>
                                      </p:cBhvr>
                                      <p:to>
                                        <p:strVal val="visible"/>
                                      </p:to>
                                    </p:set>
                                    <p:animEffect filter="fade" transition="in">
                                      <p:cBhvr>
                                        <p:cTn dur="500"/>
                                        <p:tgtEl>
                                          <p:spTgt spid="128">
                                            <p:txEl>
                                              <p:pRg end="17" st="1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8" st="18"/>
                                            </p:txEl>
                                          </p:spTgt>
                                        </p:tgtEl>
                                        <p:attrNameLst>
                                          <p:attrName>style.visibility</p:attrName>
                                        </p:attrNameLst>
                                      </p:cBhvr>
                                      <p:to>
                                        <p:strVal val="visible"/>
                                      </p:to>
                                    </p:set>
                                    <p:animEffect filter="fade" transition="in">
                                      <p:cBhvr>
                                        <p:cTn dur="500"/>
                                        <p:tgtEl>
                                          <p:spTgt spid="128">
                                            <p:txEl>
                                              <p:pRg end="18" st="1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500"/>
                                        <p:tgtEl>
                                          <p:spTgt spid="1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Calibri"/>
              <a:buNone/>
            </a:pPr>
            <a:r>
              <a:rPr lang="en-US"/>
              <a:t>Course Information (Cont’d)</a:t>
            </a:r>
            <a:endParaRPr/>
          </a:p>
        </p:txBody>
      </p:sp>
      <p:sp>
        <p:nvSpPr>
          <p:cNvPr id="137" name="Google Shape;137;p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20000"/>
          </a:bodyPr>
          <a:lstStyle/>
          <a:p>
            <a:pPr indent="-241934" lvl="0" marL="228600" rtl="0" algn="l">
              <a:lnSpc>
                <a:spcPct val="90000"/>
              </a:lnSpc>
              <a:spcBef>
                <a:spcPts val="0"/>
              </a:spcBef>
              <a:spcAft>
                <a:spcPts val="0"/>
              </a:spcAft>
              <a:buClr>
                <a:schemeClr val="dk1"/>
              </a:buClr>
              <a:buSzPts val="2800"/>
              <a:buChar char="•"/>
            </a:pPr>
            <a:r>
              <a:rPr lang="en-US"/>
              <a:t>Your expectations about this class:</a:t>
            </a:r>
            <a:endParaRPr/>
          </a:p>
          <a:p>
            <a:pPr indent="-87630" lvl="1" marL="685800" rtl="0" algn="l">
              <a:lnSpc>
                <a:spcPct val="90000"/>
              </a:lnSpc>
              <a:spcBef>
                <a:spcPts val="500"/>
              </a:spcBef>
              <a:spcAft>
                <a:spcPts val="0"/>
              </a:spcAft>
              <a:buClr>
                <a:schemeClr val="dk1"/>
              </a:buClr>
              <a:buSzPts val="2400"/>
              <a:buNone/>
            </a:pPr>
            <a:r>
              <a:t/>
            </a:r>
            <a:endParaRPr/>
          </a:p>
          <a:p>
            <a:pPr indent="-240030" lvl="1" marL="685800" rtl="0" algn="l">
              <a:lnSpc>
                <a:spcPct val="90000"/>
              </a:lnSpc>
              <a:spcBef>
                <a:spcPts val="500"/>
              </a:spcBef>
              <a:spcAft>
                <a:spcPts val="0"/>
              </a:spcAft>
              <a:buClr>
                <a:schemeClr val="dk1"/>
              </a:buClr>
              <a:buSzPts val="2400"/>
              <a:buChar char="•"/>
            </a:pPr>
            <a:r>
              <a:rPr lang="en-US"/>
              <a:t>Machine learning develops too fast in the recent years. We will cover the fundamental things in machine learning, not too many advanced topics.</a:t>
            </a:r>
            <a:endParaRPr/>
          </a:p>
          <a:p>
            <a:pPr indent="-87630" lvl="1" marL="685800" rtl="0" algn="l">
              <a:lnSpc>
                <a:spcPct val="90000"/>
              </a:lnSpc>
              <a:spcBef>
                <a:spcPts val="500"/>
              </a:spcBef>
              <a:spcAft>
                <a:spcPts val="0"/>
              </a:spcAft>
              <a:buClr>
                <a:schemeClr val="dk1"/>
              </a:buClr>
              <a:buSzPts val="2400"/>
              <a:buNone/>
            </a:pPr>
            <a:r>
              <a:t/>
            </a:r>
            <a:endParaRPr/>
          </a:p>
          <a:p>
            <a:pPr indent="-240030" lvl="1" marL="685800" rtl="0" algn="l">
              <a:lnSpc>
                <a:spcPct val="90000"/>
              </a:lnSpc>
              <a:spcBef>
                <a:spcPts val="500"/>
              </a:spcBef>
              <a:spcAft>
                <a:spcPts val="0"/>
              </a:spcAft>
              <a:buClr>
                <a:schemeClr val="dk1"/>
              </a:buClr>
              <a:buSzPts val="2400"/>
              <a:buChar char="•"/>
            </a:pPr>
            <a:r>
              <a:rPr lang="en-US"/>
              <a:t>We will balance between machine learning practice and theory, with a reasonable in-depth understanding for different machine learning models.</a:t>
            </a:r>
            <a:endParaRPr/>
          </a:p>
          <a:p>
            <a:pPr indent="-87630" lvl="1" marL="685800" rtl="0" algn="l">
              <a:lnSpc>
                <a:spcPct val="90000"/>
              </a:lnSpc>
              <a:spcBef>
                <a:spcPts val="500"/>
              </a:spcBef>
              <a:spcAft>
                <a:spcPts val="0"/>
              </a:spcAft>
              <a:buClr>
                <a:schemeClr val="dk1"/>
              </a:buClr>
              <a:buSzPts val="2400"/>
              <a:buNone/>
            </a:pPr>
            <a:r>
              <a:t/>
            </a:r>
            <a:endParaRPr/>
          </a:p>
          <a:p>
            <a:pPr indent="-240030" lvl="1" marL="685800" rtl="0" algn="l">
              <a:lnSpc>
                <a:spcPct val="90000"/>
              </a:lnSpc>
              <a:spcBef>
                <a:spcPts val="500"/>
              </a:spcBef>
              <a:spcAft>
                <a:spcPts val="0"/>
              </a:spcAft>
              <a:buClr>
                <a:schemeClr val="dk1"/>
              </a:buClr>
              <a:buSzPts val="2400"/>
              <a:buChar char="•"/>
            </a:pPr>
            <a:r>
              <a:rPr lang="en-US"/>
              <a:t>Who are suitable for this class?</a:t>
            </a:r>
            <a:endParaRPr/>
          </a:p>
          <a:p>
            <a:pPr indent="-238125" lvl="2" marL="1143000" rtl="0" algn="l">
              <a:lnSpc>
                <a:spcPct val="90000"/>
              </a:lnSpc>
              <a:spcBef>
                <a:spcPts val="500"/>
              </a:spcBef>
              <a:spcAft>
                <a:spcPts val="0"/>
              </a:spcAft>
              <a:buClr>
                <a:schemeClr val="dk1"/>
              </a:buClr>
              <a:buSzPts val="2000"/>
              <a:buChar char="•"/>
            </a:pPr>
            <a:r>
              <a:rPr lang="en-US"/>
              <a:t>People without any machine learning experience before (Yes)</a:t>
            </a:r>
            <a:endParaRPr/>
          </a:p>
          <a:p>
            <a:pPr indent="-238125" lvl="2" marL="1143000" rtl="0" algn="l">
              <a:lnSpc>
                <a:spcPct val="90000"/>
              </a:lnSpc>
              <a:spcBef>
                <a:spcPts val="500"/>
              </a:spcBef>
              <a:spcAft>
                <a:spcPts val="0"/>
              </a:spcAft>
              <a:buClr>
                <a:schemeClr val="dk1"/>
              </a:buClr>
              <a:buSzPts val="2000"/>
              <a:buChar char="•"/>
            </a:pPr>
            <a:r>
              <a:rPr lang="en-US"/>
              <a:t>People know something about basic machine learning models such as linear/logistic regression, but want to know more about other machine learning models (Yes) </a:t>
            </a:r>
            <a:endParaRPr/>
          </a:p>
          <a:p>
            <a:pPr indent="-238125" lvl="2" marL="1143000" rtl="0" algn="l">
              <a:lnSpc>
                <a:spcPct val="90000"/>
              </a:lnSpc>
              <a:spcBef>
                <a:spcPts val="500"/>
              </a:spcBef>
              <a:spcAft>
                <a:spcPts val="0"/>
              </a:spcAft>
              <a:buClr>
                <a:schemeClr val="dk1"/>
              </a:buClr>
              <a:buSzPts val="2000"/>
              <a:buChar char="•"/>
            </a:pPr>
            <a:r>
              <a:rPr lang="en-US"/>
              <a:t>Already involved in some machine learning projects and research focus on machine learning (No)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8"/>
          <p:cNvSpPr txBox="1"/>
          <p:nvPr>
            <p:ph type="title"/>
          </p:nvPr>
        </p:nvSpPr>
        <p:spPr>
          <a:xfrm>
            <a:off x="0" y="44133"/>
            <a:ext cx="12192000" cy="744673"/>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Calibri"/>
              <a:buNone/>
            </a:pPr>
            <a:r>
              <a:rPr lang="en-US" sz="4800"/>
              <a:t>Machine Learning in Our Daily Life</a:t>
            </a:r>
            <a:endParaRPr/>
          </a:p>
        </p:txBody>
      </p:sp>
      <p:pic>
        <p:nvPicPr>
          <p:cNvPr descr="7.png" id="143" name="Google Shape;143;p8"/>
          <p:cNvPicPr preferRelativeResize="0"/>
          <p:nvPr/>
        </p:nvPicPr>
        <p:blipFill rotWithShape="1">
          <a:blip r:embed="rId3">
            <a:alphaModFix/>
          </a:blip>
          <a:srcRect b="0" l="0" r="0" t="0"/>
          <a:stretch/>
        </p:blipFill>
        <p:spPr>
          <a:xfrm>
            <a:off x="2456450" y="3304417"/>
            <a:ext cx="5553685" cy="3532761"/>
          </a:xfrm>
          <a:prstGeom prst="rect">
            <a:avLst/>
          </a:prstGeom>
          <a:noFill/>
          <a:ln>
            <a:noFill/>
          </a:ln>
        </p:spPr>
      </p:pic>
      <p:pic>
        <p:nvPicPr>
          <p:cNvPr descr="8.jpg" id="144" name="Google Shape;144;p8"/>
          <p:cNvPicPr preferRelativeResize="0"/>
          <p:nvPr/>
        </p:nvPicPr>
        <p:blipFill rotWithShape="1">
          <a:blip r:embed="rId4">
            <a:alphaModFix/>
          </a:blip>
          <a:srcRect b="0" l="0" r="0" t="0"/>
          <a:stretch/>
        </p:blipFill>
        <p:spPr>
          <a:xfrm>
            <a:off x="201330" y="1232767"/>
            <a:ext cx="2415868" cy="1630966"/>
          </a:xfrm>
          <a:prstGeom prst="rect">
            <a:avLst/>
          </a:prstGeom>
          <a:noFill/>
          <a:ln>
            <a:noFill/>
          </a:ln>
        </p:spPr>
      </p:pic>
      <p:sp>
        <p:nvSpPr>
          <p:cNvPr id="145" name="Google Shape;145;p8"/>
          <p:cNvSpPr/>
          <p:nvPr/>
        </p:nvSpPr>
        <p:spPr>
          <a:xfrm>
            <a:off x="2743141" y="1355752"/>
            <a:ext cx="2567743" cy="1384995"/>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i="0" lang="en-US" sz="1400" u="none" cap="none" strike="noStrike">
                <a:solidFill>
                  <a:srgbClr val="1B1B1B"/>
                </a:solidFill>
                <a:latin typeface="Calibri"/>
                <a:ea typeface="Calibri"/>
                <a:cs typeface="Calibri"/>
                <a:sym typeface="Calibri"/>
              </a:rPr>
              <a:t>AlphaGo</a:t>
            </a:r>
            <a:r>
              <a:rPr b="0" i="0" lang="en-US" sz="1400" u="none" cap="none" strike="noStrike">
                <a:solidFill>
                  <a:srgbClr val="1B1B1B"/>
                </a:solidFill>
                <a:latin typeface="Calibri"/>
                <a:ea typeface="Calibri"/>
                <a:cs typeface="Calibri"/>
                <a:sym typeface="Calibri"/>
              </a:rPr>
              <a:t> is the first computer program to defeat a professional human Go player, the first program to defeat a Go world champion, and arguably the strongest Go player in history.</a:t>
            </a:r>
            <a:endParaRPr b="0" i="0" sz="1400" u="none" cap="none" strike="noStrike">
              <a:solidFill>
                <a:schemeClr val="dk1"/>
              </a:solidFill>
              <a:latin typeface="Calibri"/>
              <a:ea typeface="Calibri"/>
              <a:cs typeface="Calibri"/>
              <a:sym typeface="Calibri"/>
            </a:endParaRPr>
          </a:p>
        </p:txBody>
      </p:sp>
      <p:pic>
        <p:nvPicPr>
          <p:cNvPr descr="It will change everything': DeepMind's AI makes gigantic leap in solving  protein structures" id="146" name="Google Shape;146;p8"/>
          <p:cNvPicPr preferRelativeResize="0"/>
          <p:nvPr/>
        </p:nvPicPr>
        <p:blipFill rotWithShape="1">
          <a:blip r:embed="rId5">
            <a:alphaModFix/>
          </a:blip>
          <a:srcRect b="0" l="0" r="0" t="0"/>
          <a:stretch/>
        </p:blipFill>
        <p:spPr>
          <a:xfrm>
            <a:off x="5473678" y="1229490"/>
            <a:ext cx="2415868" cy="1630966"/>
          </a:xfrm>
          <a:prstGeom prst="rect">
            <a:avLst/>
          </a:prstGeom>
          <a:noFill/>
          <a:ln>
            <a:noFill/>
          </a:ln>
        </p:spPr>
      </p:pic>
      <p:sp>
        <p:nvSpPr>
          <p:cNvPr id="147" name="Google Shape;147;p8"/>
          <p:cNvSpPr/>
          <p:nvPr/>
        </p:nvSpPr>
        <p:spPr>
          <a:xfrm>
            <a:off x="8010135" y="1030949"/>
            <a:ext cx="3797654"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400" u="none" cap="none" strike="noStrike">
                <a:solidFill>
                  <a:schemeClr val="dk1"/>
                </a:solidFill>
                <a:latin typeface="Calibri"/>
                <a:ea typeface="Calibri"/>
                <a:cs typeface="Calibri"/>
                <a:sym typeface="Calibri"/>
              </a:rPr>
              <a:t>The latest version of our AI system </a:t>
            </a:r>
            <a:r>
              <a:rPr b="1" i="0" lang="en-US" sz="1400" u="none" cap="none" strike="noStrike">
                <a:solidFill>
                  <a:schemeClr val="dk1"/>
                </a:solidFill>
                <a:latin typeface="Calibri"/>
                <a:ea typeface="Calibri"/>
                <a:cs typeface="Calibri"/>
                <a:sym typeface="Calibri"/>
              </a:rPr>
              <a:t>AlphaFold</a:t>
            </a:r>
            <a:r>
              <a:rPr b="0" i="0" lang="en-US" sz="1400" u="none" cap="none" strike="noStrike">
                <a:solidFill>
                  <a:schemeClr val="dk1"/>
                </a:solidFill>
                <a:latin typeface="Calibri"/>
                <a:ea typeface="Calibri"/>
                <a:cs typeface="Calibri"/>
                <a:sym typeface="Calibri"/>
              </a:rPr>
              <a:t> has been recognized as a solution to this grand challenge by the organizers of the biennial Critical Assessment of protein Structure Prediction (CASP). This breakthrough demonstrates the impact AI can have on scientific discovery and its potential to dramatically accelerate progress in some of the most fundamental fields that explain and shape our world.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500"/>
                                        <p:tgtEl>
                                          <p:spTgt spid="1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0" st="0"/>
                                            </p:txEl>
                                          </p:spTgt>
                                        </p:tgtEl>
                                        <p:attrNameLst>
                                          <p:attrName>style.visibility</p:attrName>
                                        </p:attrNameLst>
                                      </p:cBhvr>
                                      <p:to>
                                        <p:strVal val="visible"/>
                                      </p:to>
                                    </p:set>
                                    <p:animEffect filter="fade" transition="in">
                                      <p:cBhvr>
                                        <p:cTn dur="500"/>
                                        <p:tgtEl>
                                          <p:spTgt spid="14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500"/>
                                        <p:tgtEl>
                                          <p:spTgt spid="1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0" st="0"/>
                                            </p:txEl>
                                          </p:spTgt>
                                        </p:tgtEl>
                                        <p:attrNameLst>
                                          <p:attrName>style.visibility</p:attrName>
                                        </p:attrNameLst>
                                      </p:cBhvr>
                                      <p:to>
                                        <p:strVal val="visible"/>
                                      </p:to>
                                    </p:set>
                                    <p:animEffect filter="fade" transition="in">
                                      <p:cBhvr>
                                        <p:cTn dur="500"/>
                                        <p:tgtEl>
                                          <p:spTgt spid="1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500"/>
                                        <p:tgtEl>
                                          <p:spTgt spid="1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9"/>
          <p:cNvSpPr txBox="1"/>
          <p:nvPr>
            <p:ph type="title"/>
          </p:nvPr>
        </p:nvSpPr>
        <p:spPr>
          <a:xfrm>
            <a:off x="0" y="2630814"/>
            <a:ext cx="12192000" cy="77129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sz="4400"/>
              <a:t>Machine Learning and Computer Vision Applications</a:t>
            </a:r>
            <a:endParaRPr/>
          </a:p>
        </p:txBody>
      </p:sp>
      <p:sp>
        <p:nvSpPr>
          <p:cNvPr id="153" name="Google Shape;153;p9"/>
          <p:cNvSpPr txBox="1"/>
          <p:nvPr>
            <p:ph idx="12" type="sldNum"/>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2021-01-07T17:28:52Z</dcterms:created>
  <dc:creator>Yan, Yan</dc:creator>
</cp:coreProperties>
</file>